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32.xml" ContentType="application/vnd.openxmlformats-officedocument.presentationml.notesSlide+xml"/>
  <Override PartName="/ppt/tags/tag1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tags/tag19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44"/>
  </p:notesMasterIdLst>
  <p:sldIdLst>
    <p:sldId id="256" r:id="rId4"/>
    <p:sldId id="293" r:id="rId5"/>
    <p:sldId id="310" r:id="rId6"/>
    <p:sldId id="311" r:id="rId7"/>
    <p:sldId id="312" r:id="rId8"/>
    <p:sldId id="345" r:id="rId9"/>
    <p:sldId id="308" r:id="rId10"/>
    <p:sldId id="279" r:id="rId11"/>
    <p:sldId id="346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47" r:id="rId22"/>
    <p:sldId id="327" r:id="rId23"/>
    <p:sldId id="328" r:id="rId24"/>
    <p:sldId id="329" r:id="rId25"/>
    <p:sldId id="330" r:id="rId26"/>
    <p:sldId id="331" r:id="rId27"/>
    <p:sldId id="348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9" r:id="rId37"/>
    <p:sldId id="340" r:id="rId38"/>
    <p:sldId id="341" r:id="rId39"/>
    <p:sldId id="342" r:id="rId40"/>
    <p:sldId id="343" r:id="rId41"/>
    <p:sldId id="270" r:id="rId42"/>
    <p:sldId id="271" r:id="rId43"/>
  </p:sldIdLst>
  <p:sldSz cx="9144000" cy="6858000" type="screen4x3"/>
  <p:notesSz cx="6807200" cy="9939338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ill Sans" panose="020B0604020202020204" charset="0"/>
      <p:regular r:id="rId49"/>
      <p:bold r:id="rId50"/>
    </p:embeddedFont>
    <p:embeddedFont>
      <p:font typeface="Gill Sans MT" panose="020B0502020104020203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Gouin" initials="JG" lastIdx="1" clrIdx="0"/>
  <p:cmAuthor id="1" name="Stanley Currier" initials="SC" lastIdx="5" clrIdx="1">
    <p:extLst>
      <p:ext uri="{19B8F6BF-5375-455C-9EA6-DF929625EA0E}">
        <p15:presenceInfo xmlns:p15="http://schemas.microsoft.com/office/powerpoint/2012/main" userId="S::scurrier@irex.org::62b8aaa8-5ce6-4197-b882-9703622d5d75" providerId="AD"/>
      </p:ext>
    </p:extLst>
  </p:cmAuthor>
  <p:cmAuthor id="2" name="Samah Dahhou" initials="SD" lastIdx="6" clrIdx="2">
    <p:extLst>
      <p:ext uri="{19B8F6BF-5375-455C-9EA6-DF929625EA0E}">
        <p15:presenceInfo xmlns:p15="http://schemas.microsoft.com/office/powerpoint/2012/main" userId="Samah Dahh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343" autoAdjust="0"/>
  </p:normalViewPr>
  <p:slideViewPr>
    <p:cSldViewPr>
      <p:cViewPr varScale="1">
        <p:scale>
          <a:sx n="63" d="100"/>
          <a:sy n="63" d="100"/>
        </p:scale>
        <p:origin x="16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A60B9-214E-431B-955B-FA2763D00C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1822A-BE58-4120-A46A-79293127E7EA}">
      <dgm:prSet custT="1"/>
      <dgm:spPr/>
      <dgm:t>
        <a:bodyPr/>
        <a:lstStyle/>
        <a:p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L’engagement des </a:t>
          </a:r>
          <a:r>
            <a:rPr lang="fr-FR" sz="160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devrait être </a:t>
          </a:r>
          <a:r>
            <a:rPr lang="fr-FR" sz="1600" b="1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acquis</a:t>
          </a:r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, non pas attendu ou espéré</a:t>
          </a:r>
          <a:endParaRPr lang="en-US" sz="1600" dirty="0">
            <a:solidFill>
              <a:schemeClr val="accent1">
                <a:lumMod val="50000"/>
              </a:schemeClr>
            </a:solidFill>
            <a:latin typeface="Gill Sans" panose="020B0604020202020204" charset="0"/>
          </a:endParaRPr>
        </a:p>
      </dgm:t>
    </dgm:pt>
    <dgm:pt modelId="{AAE37C97-41F8-444C-8628-657BBCD6A35B}" type="parTrans" cxnId="{B8DEE9B9-CCDC-489D-9797-9734454DCFFB}">
      <dgm:prSet/>
      <dgm:spPr/>
      <dgm:t>
        <a:bodyPr/>
        <a:lstStyle/>
        <a:p>
          <a:endParaRPr lang="en-US"/>
        </a:p>
      </dgm:t>
    </dgm:pt>
    <dgm:pt modelId="{3A21CF15-63D3-4652-807B-DFF504802DB6}" type="sibTrans" cxnId="{B8DEE9B9-CCDC-489D-9797-9734454DCFFB}">
      <dgm:prSet/>
      <dgm:spPr/>
      <dgm:t>
        <a:bodyPr/>
        <a:lstStyle/>
        <a:p>
          <a:endParaRPr lang="en-US"/>
        </a:p>
      </dgm:t>
    </dgm:pt>
    <dgm:pt modelId="{8FF02346-D7C6-47D3-8B59-BA6B0A9E6731}">
      <dgm:prSet custT="1"/>
      <dgm:spPr/>
      <dgm:t>
        <a:bodyPr/>
        <a:lstStyle/>
        <a:p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Les stratégies doivent prendre en compte les besoins des </a:t>
          </a:r>
          <a:r>
            <a:rPr lang="fr-FR" sz="1600" b="1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, et pas seulement ceux du Career Center ou de l'établissement</a:t>
          </a:r>
          <a:endParaRPr lang="en-US" sz="1600" dirty="0">
            <a:solidFill>
              <a:schemeClr val="accent1">
                <a:lumMod val="50000"/>
              </a:schemeClr>
            </a:solidFill>
            <a:latin typeface="Gill Sans" panose="020B0604020202020204" charset="0"/>
          </a:endParaRPr>
        </a:p>
      </dgm:t>
    </dgm:pt>
    <dgm:pt modelId="{7795EB63-06A8-40FD-B2EB-9602A1A3E89B}" type="parTrans" cxnId="{15893EEA-B997-4A5F-90B9-C71C240CEF0B}">
      <dgm:prSet/>
      <dgm:spPr/>
      <dgm:t>
        <a:bodyPr/>
        <a:lstStyle/>
        <a:p>
          <a:endParaRPr lang="en-US"/>
        </a:p>
      </dgm:t>
    </dgm:pt>
    <dgm:pt modelId="{2C733BAB-C325-4B29-8046-EAF3FBACB3B6}" type="sibTrans" cxnId="{15893EEA-B997-4A5F-90B9-C71C240CEF0B}">
      <dgm:prSet/>
      <dgm:spPr/>
      <dgm:t>
        <a:bodyPr/>
        <a:lstStyle/>
        <a:p>
          <a:endParaRPr lang="en-US"/>
        </a:p>
      </dgm:t>
    </dgm:pt>
    <dgm:pt modelId="{6A3D5FA1-4693-40A3-9B60-EF2CC9B92870}">
      <dgm:prSet custT="1"/>
      <dgm:spPr/>
      <dgm:t>
        <a:bodyPr/>
        <a:lstStyle/>
        <a:p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Les stratégies d’engagement des </a:t>
          </a:r>
          <a:r>
            <a:rPr lang="fr-FR" sz="160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doivent toujours</a:t>
          </a:r>
          <a:r>
            <a:rPr lang="fr-FR" sz="1600" b="1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donner des raisons convaincantes </a:t>
          </a:r>
          <a:r>
            <a:rPr lang="fr-FR" sz="1600" b="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aux  </a:t>
          </a:r>
          <a:r>
            <a:rPr lang="fr-FR" sz="1600" b="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b="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</a:t>
          </a:r>
          <a:r>
            <a:rPr lang="fr-FR" sz="16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pour rester engagés</a:t>
          </a:r>
          <a:endParaRPr lang="en-US" sz="1600" dirty="0">
            <a:solidFill>
              <a:schemeClr val="accent1">
                <a:lumMod val="50000"/>
              </a:schemeClr>
            </a:solidFill>
            <a:latin typeface="Gill Sans" panose="020B0604020202020204" charset="0"/>
          </a:endParaRPr>
        </a:p>
      </dgm:t>
    </dgm:pt>
    <dgm:pt modelId="{6E13E736-6916-4919-B942-E20166502B71}" type="parTrans" cxnId="{CCC487E3-F3C2-4B0C-8D49-4A04DDA8C861}">
      <dgm:prSet/>
      <dgm:spPr/>
      <dgm:t>
        <a:bodyPr/>
        <a:lstStyle/>
        <a:p>
          <a:endParaRPr lang="en-US"/>
        </a:p>
      </dgm:t>
    </dgm:pt>
    <dgm:pt modelId="{7D45F935-3B31-41FD-B7A4-0DD570BCC9E2}" type="sibTrans" cxnId="{CCC487E3-F3C2-4B0C-8D49-4A04DDA8C861}">
      <dgm:prSet/>
      <dgm:spPr/>
      <dgm:t>
        <a:bodyPr/>
        <a:lstStyle/>
        <a:p>
          <a:endParaRPr lang="en-US"/>
        </a:p>
      </dgm:t>
    </dgm:pt>
    <dgm:pt modelId="{5983997D-047E-41F5-8448-A4BEE36C4A1C}" type="pres">
      <dgm:prSet presAssocID="{2AEA60B9-214E-431B-955B-FA2763D00C5E}" presName="compositeShape" presStyleCnt="0">
        <dgm:presLayoutVars>
          <dgm:dir/>
          <dgm:resizeHandles/>
        </dgm:presLayoutVars>
      </dgm:prSet>
      <dgm:spPr/>
    </dgm:pt>
    <dgm:pt modelId="{4EB2D913-C3C9-483B-B99F-EEAD798863CA}" type="pres">
      <dgm:prSet presAssocID="{2AEA60B9-214E-431B-955B-FA2763D00C5E}" presName="pyramid" presStyleLbl="node1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3A0953D5-FEC8-4527-A7A5-A357C5F44CB9}" type="pres">
      <dgm:prSet presAssocID="{2AEA60B9-214E-431B-955B-FA2763D00C5E}" presName="theList" presStyleCnt="0"/>
      <dgm:spPr/>
    </dgm:pt>
    <dgm:pt modelId="{20E67767-3FD7-4265-888F-4094AB449CF8}" type="pres">
      <dgm:prSet presAssocID="{8A91822A-BE58-4120-A46A-79293127E7EA}" presName="aNode" presStyleLbl="fgAcc1" presStyleIdx="0" presStyleCnt="3">
        <dgm:presLayoutVars>
          <dgm:bulletEnabled val="1"/>
        </dgm:presLayoutVars>
      </dgm:prSet>
      <dgm:spPr/>
    </dgm:pt>
    <dgm:pt modelId="{16CE89F1-7ED1-4015-893C-29CF0EADC64B}" type="pres">
      <dgm:prSet presAssocID="{8A91822A-BE58-4120-A46A-79293127E7EA}" presName="aSpace" presStyleCnt="0"/>
      <dgm:spPr/>
    </dgm:pt>
    <dgm:pt modelId="{F69EDA92-971B-4BDF-96EB-A811625BCF60}" type="pres">
      <dgm:prSet presAssocID="{8FF02346-D7C6-47D3-8B59-BA6B0A9E6731}" presName="aNode" presStyleLbl="fgAcc1" presStyleIdx="1" presStyleCnt="3">
        <dgm:presLayoutVars>
          <dgm:bulletEnabled val="1"/>
        </dgm:presLayoutVars>
      </dgm:prSet>
      <dgm:spPr/>
    </dgm:pt>
    <dgm:pt modelId="{E53A26C2-8674-4FE9-983E-BFBE514C1C03}" type="pres">
      <dgm:prSet presAssocID="{8FF02346-D7C6-47D3-8B59-BA6B0A9E6731}" presName="aSpace" presStyleCnt="0"/>
      <dgm:spPr/>
    </dgm:pt>
    <dgm:pt modelId="{9A580A34-AA30-476A-951E-2133DB5B7F63}" type="pres">
      <dgm:prSet presAssocID="{6A3D5FA1-4693-40A3-9B60-EF2CC9B92870}" presName="aNode" presStyleLbl="fgAcc1" presStyleIdx="2" presStyleCnt="3">
        <dgm:presLayoutVars>
          <dgm:bulletEnabled val="1"/>
        </dgm:presLayoutVars>
      </dgm:prSet>
      <dgm:spPr/>
    </dgm:pt>
    <dgm:pt modelId="{4977E069-064A-49BB-BA28-9AEAE83FDAC5}" type="pres">
      <dgm:prSet presAssocID="{6A3D5FA1-4693-40A3-9B60-EF2CC9B92870}" presName="aSpace" presStyleCnt="0"/>
      <dgm:spPr/>
    </dgm:pt>
  </dgm:ptLst>
  <dgm:cxnLst>
    <dgm:cxn modelId="{9120E34F-FEE8-4959-8E75-86E78A88EFC4}" type="presOf" srcId="{8A91822A-BE58-4120-A46A-79293127E7EA}" destId="{20E67767-3FD7-4265-888F-4094AB449CF8}" srcOrd="0" destOrd="0" presId="urn:microsoft.com/office/officeart/2005/8/layout/pyramid2"/>
    <dgm:cxn modelId="{A52A508C-52B0-40CE-BC96-EF5F21C58808}" type="presOf" srcId="{2AEA60B9-214E-431B-955B-FA2763D00C5E}" destId="{5983997D-047E-41F5-8448-A4BEE36C4A1C}" srcOrd="0" destOrd="0" presId="urn:microsoft.com/office/officeart/2005/8/layout/pyramid2"/>
    <dgm:cxn modelId="{B8DEE9B9-CCDC-489D-9797-9734454DCFFB}" srcId="{2AEA60B9-214E-431B-955B-FA2763D00C5E}" destId="{8A91822A-BE58-4120-A46A-79293127E7EA}" srcOrd="0" destOrd="0" parTransId="{AAE37C97-41F8-444C-8628-657BBCD6A35B}" sibTransId="{3A21CF15-63D3-4652-807B-DFF504802DB6}"/>
    <dgm:cxn modelId="{CCC487E3-F3C2-4B0C-8D49-4A04DDA8C861}" srcId="{2AEA60B9-214E-431B-955B-FA2763D00C5E}" destId="{6A3D5FA1-4693-40A3-9B60-EF2CC9B92870}" srcOrd="2" destOrd="0" parTransId="{6E13E736-6916-4919-B942-E20166502B71}" sibTransId="{7D45F935-3B31-41FD-B7A4-0DD570BCC9E2}"/>
    <dgm:cxn modelId="{99151CE4-DD50-46B7-8C9D-6EC542659937}" type="presOf" srcId="{6A3D5FA1-4693-40A3-9B60-EF2CC9B92870}" destId="{9A580A34-AA30-476A-951E-2133DB5B7F63}" srcOrd="0" destOrd="0" presId="urn:microsoft.com/office/officeart/2005/8/layout/pyramid2"/>
    <dgm:cxn modelId="{15893EEA-B997-4A5F-90B9-C71C240CEF0B}" srcId="{2AEA60B9-214E-431B-955B-FA2763D00C5E}" destId="{8FF02346-D7C6-47D3-8B59-BA6B0A9E6731}" srcOrd="1" destOrd="0" parTransId="{7795EB63-06A8-40FD-B2EB-9602A1A3E89B}" sibTransId="{2C733BAB-C325-4B29-8046-EAF3FBACB3B6}"/>
    <dgm:cxn modelId="{A7B775FE-A912-46EF-BA84-1AE90FF11BB5}" type="presOf" srcId="{8FF02346-D7C6-47D3-8B59-BA6B0A9E6731}" destId="{F69EDA92-971B-4BDF-96EB-A811625BCF60}" srcOrd="0" destOrd="0" presId="urn:microsoft.com/office/officeart/2005/8/layout/pyramid2"/>
    <dgm:cxn modelId="{FCCEBD8B-76CF-44EA-8B8C-05DD7A738CA5}" type="presParOf" srcId="{5983997D-047E-41F5-8448-A4BEE36C4A1C}" destId="{4EB2D913-C3C9-483B-B99F-EEAD798863CA}" srcOrd="0" destOrd="0" presId="urn:microsoft.com/office/officeart/2005/8/layout/pyramid2"/>
    <dgm:cxn modelId="{5254B494-4110-405A-A453-A103BE781099}" type="presParOf" srcId="{5983997D-047E-41F5-8448-A4BEE36C4A1C}" destId="{3A0953D5-FEC8-4527-A7A5-A357C5F44CB9}" srcOrd="1" destOrd="0" presId="urn:microsoft.com/office/officeart/2005/8/layout/pyramid2"/>
    <dgm:cxn modelId="{BF68C238-6F72-45EC-901C-DAC0D16CD333}" type="presParOf" srcId="{3A0953D5-FEC8-4527-A7A5-A357C5F44CB9}" destId="{20E67767-3FD7-4265-888F-4094AB449CF8}" srcOrd="0" destOrd="0" presId="urn:microsoft.com/office/officeart/2005/8/layout/pyramid2"/>
    <dgm:cxn modelId="{73820FBF-E5DD-440D-A98D-F77E471208AF}" type="presParOf" srcId="{3A0953D5-FEC8-4527-A7A5-A357C5F44CB9}" destId="{16CE89F1-7ED1-4015-893C-29CF0EADC64B}" srcOrd="1" destOrd="0" presId="urn:microsoft.com/office/officeart/2005/8/layout/pyramid2"/>
    <dgm:cxn modelId="{CD137840-FD61-4766-A3AD-3494885F3F4E}" type="presParOf" srcId="{3A0953D5-FEC8-4527-A7A5-A357C5F44CB9}" destId="{F69EDA92-971B-4BDF-96EB-A811625BCF60}" srcOrd="2" destOrd="0" presId="urn:microsoft.com/office/officeart/2005/8/layout/pyramid2"/>
    <dgm:cxn modelId="{796D5D6F-BC63-4778-B01F-3AAD422F0DB8}" type="presParOf" srcId="{3A0953D5-FEC8-4527-A7A5-A357C5F44CB9}" destId="{E53A26C2-8674-4FE9-983E-BFBE514C1C03}" srcOrd="3" destOrd="0" presId="urn:microsoft.com/office/officeart/2005/8/layout/pyramid2"/>
    <dgm:cxn modelId="{4674AA98-0055-46D9-8FD2-F4D7BA5EEAE0}" type="presParOf" srcId="{3A0953D5-FEC8-4527-A7A5-A357C5F44CB9}" destId="{9A580A34-AA30-476A-951E-2133DB5B7F63}" srcOrd="4" destOrd="0" presId="urn:microsoft.com/office/officeart/2005/8/layout/pyramid2"/>
    <dgm:cxn modelId="{E95FDB79-EA82-4E1E-B80C-277716BB92B6}" type="presParOf" srcId="{3A0953D5-FEC8-4527-A7A5-A357C5F44CB9}" destId="{4977E069-064A-49BB-BA28-9AEAE83FDAC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2D913-C3C9-483B-B99F-EEAD798863CA}">
      <dsp:nvSpPr>
        <dsp:cNvPr id="0" name=""/>
        <dsp:cNvSpPr/>
      </dsp:nvSpPr>
      <dsp:spPr>
        <a:xfrm>
          <a:off x="995395" y="0"/>
          <a:ext cx="4753513" cy="4753513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0E67767-3FD7-4265-888F-4094AB449CF8}">
      <dsp:nvSpPr>
        <dsp:cNvPr id="0" name=""/>
        <dsp:cNvSpPr/>
      </dsp:nvSpPr>
      <dsp:spPr>
        <a:xfrm>
          <a:off x="3372152" y="477904"/>
          <a:ext cx="3089783" cy="112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L’engagement des </a:t>
          </a:r>
          <a:r>
            <a:rPr lang="fr-FR" sz="1600" kern="120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devrait être </a:t>
          </a:r>
          <a:r>
            <a:rPr lang="fr-FR" sz="1600" b="1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acquis</a:t>
          </a: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, non pas attendu ou espéré</a:t>
          </a:r>
          <a:endParaRPr lang="en-US" sz="1600" kern="1200" dirty="0">
            <a:solidFill>
              <a:schemeClr val="accent1">
                <a:lumMod val="50000"/>
              </a:schemeClr>
            </a:solidFill>
            <a:latin typeface="Gill Sans" panose="020B0604020202020204" charset="0"/>
          </a:endParaRPr>
        </a:p>
      </dsp:txBody>
      <dsp:txXfrm>
        <a:off x="3427082" y="532834"/>
        <a:ext cx="2979923" cy="1015385"/>
      </dsp:txXfrm>
    </dsp:sp>
    <dsp:sp modelId="{F69EDA92-971B-4BDF-96EB-A811625BCF60}">
      <dsp:nvSpPr>
        <dsp:cNvPr id="0" name=""/>
        <dsp:cNvSpPr/>
      </dsp:nvSpPr>
      <dsp:spPr>
        <a:xfrm>
          <a:off x="3372152" y="1743805"/>
          <a:ext cx="3089783" cy="112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Les stratégies doivent prendre en compte les besoins des </a:t>
          </a:r>
          <a:r>
            <a:rPr lang="fr-FR" sz="1600" b="1" kern="120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, et pas seulement ceux du Career Center ou de l'établissement</a:t>
          </a:r>
          <a:endParaRPr lang="en-US" sz="1600" kern="1200" dirty="0">
            <a:solidFill>
              <a:schemeClr val="accent1">
                <a:lumMod val="50000"/>
              </a:schemeClr>
            </a:solidFill>
            <a:latin typeface="Gill Sans" panose="020B0604020202020204" charset="0"/>
          </a:endParaRPr>
        </a:p>
      </dsp:txBody>
      <dsp:txXfrm>
        <a:off x="3427082" y="1798735"/>
        <a:ext cx="2979923" cy="1015385"/>
      </dsp:txXfrm>
    </dsp:sp>
    <dsp:sp modelId="{9A580A34-AA30-476A-951E-2133DB5B7F63}">
      <dsp:nvSpPr>
        <dsp:cNvPr id="0" name=""/>
        <dsp:cNvSpPr/>
      </dsp:nvSpPr>
      <dsp:spPr>
        <a:xfrm>
          <a:off x="3372152" y="3009707"/>
          <a:ext cx="3089783" cy="112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Les stratégies d’engagement des </a:t>
          </a:r>
          <a:r>
            <a:rPr lang="fr-FR" sz="1600" kern="120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doivent toujours</a:t>
          </a:r>
          <a:r>
            <a:rPr lang="fr-FR" sz="1600" b="1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donner des raisons convaincantes </a:t>
          </a:r>
          <a:r>
            <a:rPr lang="fr-FR" sz="1600" b="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aux  </a:t>
          </a:r>
          <a:r>
            <a:rPr lang="fr-FR" sz="1600" b="0" kern="1200" dirty="0" err="1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Alumni</a:t>
          </a:r>
          <a:r>
            <a:rPr lang="fr-FR" sz="1600" b="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 </a:t>
          </a:r>
          <a:r>
            <a:rPr lang="fr-FR" sz="1600" kern="12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rPr>
            <a:t>pour rester engagés</a:t>
          </a:r>
          <a:endParaRPr lang="en-US" sz="1600" kern="1200" dirty="0">
            <a:solidFill>
              <a:schemeClr val="accent1">
                <a:lumMod val="50000"/>
              </a:schemeClr>
            </a:solidFill>
            <a:latin typeface="Gill Sans" panose="020B0604020202020204" charset="0"/>
          </a:endParaRPr>
        </a:p>
      </dsp:txBody>
      <dsp:txXfrm>
        <a:off x="3427082" y="3064637"/>
        <a:ext cx="2979923" cy="101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5837" y="0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5841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60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talk about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(</a:t>
            </a:r>
            <a:r>
              <a:rPr lang="fr-FR" dirty="0" err="1"/>
              <a:t>activities</a:t>
            </a:r>
            <a:r>
              <a:rPr lang="fr-FR" dirty="0"/>
              <a:t>, </a:t>
            </a:r>
            <a:r>
              <a:rPr lang="fr-FR" dirty="0" err="1"/>
              <a:t>outreach</a:t>
            </a:r>
            <a:r>
              <a:rPr lang="fr-FR" dirty="0"/>
              <a:t>) </a:t>
            </a:r>
            <a:r>
              <a:rPr lang="fr-FR" dirty="0" err="1"/>
              <a:t>later</a:t>
            </a:r>
            <a:r>
              <a:rPr lang="fr-FR" dirty="0"/>
              <a:t> in the </a:t>
            </a:r>
            <a:r>
              <a:rPr lang="fr-FR" dirty="0" err="1"/>
              <a:t>presentation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8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98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41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16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2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in addition to the career services for </a:t>
            </a:r>
            <a:r>
              <a:rPr lang="fr-FR" dirty="0" err="1"/>
              <a:t>alumni</a:t>
            </a:r>
            <a:r>
              <a:rPr lang="fr-FR" dirty="0"/>
              <a:t> </a:t>
            </a:r>
            <a:r>
              <a:rPr lang="fr-FR" dirty="0" err="1"/>
              <a:t>mentioned</a:t>
            </a:r>
            <a:r>
              <a:rPr lang="fr-FR" dirty="0"/>
              <a:t> </a:t>
            </a:r>
            <a:r>
              <a:rPr lang="fr-FR" dirty="0" err="1"/>
              <a:t>earlier</a:t>
            </a:r>
            <a:r>
              <a:rPr lang="fr-FR" dirty="0"/>
              <a:t> in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8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73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Discuss</a:t>
            </a:r>
            <a:r>
              <a:rPr lang="fr-FR" dirty="0"/>
              <a:t>: </a:t>
            </a:r>
            <a:r>
              <a:rPr lang="fr-FR" dirty="0" err="1"/>
              <a:t>why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win</a:t>
            </a:r>
            <a:r>
              <a:rPr lang="fr-FR" dirty="0"/>
              <a:t> </a:t>
            </a:r>
            <a:r>
              <a:rPr lang="fr-FR" dirty="0" err="1"/>
              <a:t>win</a:t>
            </a:r>
            <a:r>
              <a:rPr lang="fr-FR" dirty="0"/>
              <a:t> for </a:t>
            </a:r>
            <a:r>
              <a:rPr lang="fr-FR" dirty="0" err="1"/>
              <a:t>alumni</a:t>
            </a:r>
            <a:r>
              <a:rPr lang="fr-FR" dirty="0"/>
              <a:t> and the </a:t>
            </a:r>
            <a:r>
              <a:rPr lang="fr-FR" dirty="0" err="1"/>
              <a:t>university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80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672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64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492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21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Discuss</a:t>
            </a:r>
            <a:r>
              <a:rPr lang="fr-FR" dirty="0"/>
              <a:t>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to </a:t>
            </a:r>
            <a:r>
              <a:rPr lang="fr-FR" dirty="0" err="1"/>
              <a:t>such</a:t>
            </a:r>
            <a:r>
              <a:rPr lang="fr-FR" dirty="0"/>
              <a:t> a </a:t>
            </a:r>
            <a:r>
              <a:rPr lang="fr-FR" dirty="0" err="1"/>
              <a:t>committee</a:t>
            </a:r>
            <a:r>
              <a:rPr lang="fr-FR" dirty="0"/>
              <a:t>? How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potentially</a:t>
            </a:r>
            <a:r>
              <a:rPr lang="fr-FR" dirty="0"/>
              <a:t> structure </a:t>
            </a:r>
            <a:r>
              <a:rPr lang="fr-FR" dirty="0" err="1"/>
              <a:t>this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790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Discuss</a:t>
            </a:r>
            <a:r>
              <a:rPr lang="fr-FR" dirty="0"/>
              <a:t>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to </a:t>
            </a:r>
            <a:r>
              <a:rPr lang="fr-FR" dirty="0" err="1"/>
              <a:t>such</a:t>
            </a:r>
            <a:r>
              <a:rPr lang="fr-FR" dirty="0"/>
              <a:t> a </a:t>
            </a:r>
            <a:r>
              <a:rPr lang="fr-FR" dirty="0" err="1"/>
              <a:t>committee</a:t>
            </a:r>
            <a:r>
              <a:rPr lang="fr-FR" dirty="0"/>
              <a:t>? How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potentially</a:t>
            </a:r>
            <a:r>
              <a:rPr lang="fr-FR" dirty="0"/>
              <a:t> structure </a:t>
            </a:r>
            <a:r>
              <a:rPr lang="fr-FR" dirty="0" err="1"/>
              <a:t>this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81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901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25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782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35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133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54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4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FR" altLang="en-US" dirty="0">
                <a:solidFill>
                  <a:srgbClr val="002A6C"/>
                </a:solidFill>
                <a:latin typeface="Gill Sans"/>
              </a:rPr>
              <a:t>If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you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haven’t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worked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with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alumni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yet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, no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problem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! Base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your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answers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on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your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future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work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with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university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alumni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or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past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work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trying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to engage people in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your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</a:t>
            </a:r>
            <a:r>
              <a:rPr lang="fr-FR" altLang="en-US" dirty="0" err="1">
                <a:solidFill>
                  <a:srgbClr val="002A6C"/>
                </a:solidFill>
                <a:latin typeface="Gill Sans"/>
              </a:rPr>
              <a:t>institute’s</a:t>
            </a:r>
            <a:r>
              <a:rPr lang="fr-FR" altLang="en-US" dirty="0">
                <a:solidFill>
                  <a:srgbClr val="002A6C"/>
                </a:solidFill>
                <a:latin typeface="Gill Sans"/>
              </a:rPr>
              <a:t> efforts.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279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860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594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16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45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40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40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30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0949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00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fr-FR" sz="1200" dirty="0">
                <a:effectLst/>
                <a:latin typeface="Calibri"/>
                <a:ea typeface="Calibri"/>
              </a:rPr>
              <a:t>Demandez s'il y a des questions.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995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4C1BB3-5324-4F76-A872-64FF69DE579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66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22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42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43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4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</a:t>
            </a:r>
            <a:r>
              <a:rPr lang="fr-CA" baseline="0" dirty="0"/>
              <a:t> anciens ont une expertise qu’ils peuvent venir partager au centre en donnant des conférences ou en siégeant sur un panel au CC.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28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26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1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empt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5" y="317500"/>
            <a:ext cx="8536708" cy="4396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00" y="6368469"/>
            <a:ext cx="8420099" cy="2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0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39"/>
            <a:ext cx="8420099" cy="282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higheredlive.com/three-paradigms-for-a-successful-alumni-engagement-strategy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alumni.ucsd.edu/s/1170/rd18/2col.aspx?sid=1170&amp;gid=1&amp;pgid=8287&amp;content_id=11375" TargetMode="Externa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10&amp;v=GE9Up_N1PY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rgefox.edu/alumni/programs/benefits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imep.kz/about/alumni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eorgefox.edu/alumni/involve/Volunteer/index.html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kimep.kz/about/alumni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lumni.yale.edu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uj.ac.jp/alumni/mentor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higherlogicdownload.s3-external-1.amazonaws.com/NACEWEB/First%20Destination%20Study%202015-16%20Bradley%20University%20Infographics.pdf?AWSAccessKeyId=AKIAJH5D4I4FWRALBOUA&amp;Expires=1547754840&amp;Signature=VE5%2Bi9J8Oo/BolQdv/qBXN0WfFw%3D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35.xml"/><Relationship Id="rId9" Type="http://schemas.openxmlformats.org/officeDocument/2006/relationships/hyperlink" Target="https://kimep.kz/e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1331640" y="2923962"/>
            <a:ext cx="6480720" cy="10100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ill Sans"/>
              <a:buNone/>
            </a:pPr>
            <a:r>
              <a:rPr lang="fr-CA" sz="4000" dirty="0">
                <a:solidFill>
                  <a:srgbClr val="FFFFFF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Mobiliser les Alumni</a:t>
            </a:r>
            <a:endParaRPr lang="fr-CA" sz="4000" b="0" i="0" u="none" strike="noStrike" cap="none" dirty="0">
              <a:solidFill>
                <a:srgbClr val="FFFFFF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C370B10-4BE2-41E2-9B52-0091340BEEEE}" type="slidenum">
              <a:rPr lang="fr-FR" sz="1200" smtClean="0">
                <a:latin typeface="Gill Sans" panose="020B0604020202020204" charset="0"/>
              </a:rPr>
              <a:pPr algn="ctr"/>
              <a:t>1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4FF982-8CD2-4DA7-984D-BF4C78350033}"/>
              </a:ext>
            </a:extLst>
          </p:cNvPr>
          <p:cNvSpPr txBox="1"/>
          <p:nvPr/>
        </p:nvSpPr>
        <p:spPr>
          <a:xfrm>
            <a:off x="304225" y="958850"/>
            <a:ext cx="8534400" cy="450123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De nombreux établissements d’enseignement offrent une gamme de services de carrière </a:t>
            </a: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</a:rPr>
              <a:t>aux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anciens lauréats ; certains ressemblent aux services destinés aux étudiants actuels :</a:t>
            </a: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L'orientation professionnelle / Counseling</a:t>
            </a: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17375E"/>
                </a:solidFill>
                <a:latin typeface="Gill Sans" panose="020B0604020202020204" charset="0"/>
              </a:rPr>
              <a:t>Correction de CV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Préparation de l'entretien d’embauche</a:t>
            </a: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Stratégies de recherche d'emploi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De nombreux établissements d’enseignement impliquent également les anciens lauréats dans des stratégies gagnant-gagnant pour améliorer les perspectives de carrière des étudiants actuels. Celles-ci incluent des activités réalisées </a:t>
            </a: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</a:rPr>
              <a:t>par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les anciens lauréats :</a:t>
            </a: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Inviter les anciens lauréats au campus pour partager leurs expériences et parcours de carrière</a:t>
            </a: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Job </a:t>
            </a:r>
            <a:r>
              <a:rPr lang="fr-FR" sz="1800" dirty="0" err="1">
                <a:solidFill>
                  <a:srgbClr val="17375E"/>
                </a:solidFill>
                <a:latin typeface="Gill Sans" panose="020B0604020202020204" charset="0"/>
              </a:rPr>
              <a:t>shadowing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Stages au sein des entreprises créées par les anciens lauréats ou dans lesquelles ils travaillent</a:t>
            </a:r>
          </a:p>
          <a:p>
            <a:pPr marL="742950" lvl="1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17375E"/>
                </a:solidFill>
                <a:latin typeface="Gill Sans" panose="020B0604020202020204" charset="0"/>
              </a:rPr>
              <a:t>Placement dans des emplois de débutant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547CC-ADE8-4652-B1F4-F83BB2C823B8}"/>
              </a:ext>
            </a:extLst>
          </p:cNvPr>
          <p:cNvSpPr txBox="1"/>
          <p:nvPr/>
        </p:nvSpPr>
        <p:spPr>
          <a:xfrm>
            <a:off x="518663" y="5721616"/>
            <a:ext cx="8106674" cy="25648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>
                <a:solidFill>
                  <a:srgbClr val="17375E"/>
                </a:solidFill>
                <a:latin typeface="Gill Sans" panose="020B0604020202020204" charset="0"/>
              </a:rPr>
              <a:t>Qu’est-ce</a:t>
            </a: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</a:rPr>
              <a:t> qui </a:t>
            </a:r>
            <a:r>
              <a:rPr lang="en-US" sz="2000" b="1" dirty="0" err="1">
                <a:solidFill>
                  <a:srgbClr val="17375E"/>
                </a:solidFill>
                <a:latin typeface="Gill Sans" panose="020B0604020202020204" charset="0"/>
              </a:rPr>
              <a:t>est</a:t>
            </a: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</a:rPr>
              <a:t> primordial pour les </a:t>
            </a:r>
            <a:r>
              <a:rPr lang="en-US" sz="2000" b="1" dirty="0" err="1">
                <a:solidFill>
                  <a:srgbClr val="17375E"/>
                </a:solidFill>
                <a:latin typeface="Gill Sans" panose="020B0604020202020204" charset="0"/>
              </a:rPr>
              <a:t>deux</a:t>
            </a: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</a:rPr>
              <a:t> ? RESTER CONNECT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É</a:t>
            </a:r>
            <a:r>
              <a:rPr lang="en-US" sz="2000" b="1" dirty="0">
                <a:solidFill>
                  <a:srgbClr val="17375E"/>
                </a:solidFill>
                <a:latin typeface="Gill Sans" panose="020B0604020202020204" charset="0"/>
              </a:rPr>
              <a:t> ! </a:t>
            </a:r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L’ENGAGEMENT DES ALUMNI À TRAVERS LES SERVICES DE CARRIÈRE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1006672-4A6E-4743-8DB8-EA9855BBA7DB}" type="slidenum">
              <a:rPr lang="fr-FR" sz="1200" smtClean="0">
                <a:latin typeface="Gill Sans" panose="020B0604020202020204" charset="0"/>
              </a:rPr>
              <a:pPr algn="ctr"/>
              <a:t>10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412965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23528" y="1323974"/>
            <a:ext cx="3600399" cy="1096913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8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Une stratégie d’engagement des </a:t>
            </a:r>
            <a:r>
              <a:rPr lang="fr-FR" sz="18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18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réussie devrait comporter les éléments suivants :</a:t>
            </a:r>
            <a:endParaRPr lang="fr-CA" sz="18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260350" y="931863"/>
            <a:ext cx="7340600" cy="392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2A6C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 bwMode="auto">
          <a:xfrm>
            <a:off x="260350" y="1323975"/>
            <a:ext cx="8716963" cy="16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1800" dirty="0">
              <a:solidFill>
                <a:srgbClr val="002A6C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0186EF-7087-4A6F-8759-B515E6D8B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529215"/>
              </p:ext>
            </p:extLst>
          </p:nvPr>
        </p:nvGraphicFramePr>
        <p:xfrm>
          <a:off x="1363141" y="1172623"/>
          <a:ext cx="7457331" cy="475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1E5DE8-3018-4E93-AF27-9DDBFC52F00B}"/>
              </a:ext>
            </a:extLst>
          </p:cNvPr>
          <p:cNvSpPr txBox="1"/>
          <p:nvPr/>
        </p:nvSpPr>
        <p:spPr>
          <a:xfrm>
            <a:off x="1992537" y="6343543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 : Higher Ed Live, </a:t>
            </a:r>
            <a:r>
              <a:rPr lang="en-US" sz="1000" dirty="0">
                <a:hlinkClick r:id="rId8"/>
              </a:rPr>
              <a:t>Three Paradigms for A Successful Alumni Engagement Strategy</a:t>
            </a:r>
            <a:endParaRPr lang="en-US" sz="1000" dirty="0"/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L’ENGAGEMENT DES ALUMNI À TRAVERS LES SERVICES DE CARRIÈRE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E33A5C9-37AB-4920-BC8A-864BA4CC1709}" type="slidenum">
              <a:rPr lang="fr-FR" sz="1200" smtClean="0">
                <a:latin typeface="Gill Sans" panose="020B0604020202020204" charset="0"/>
              </a:rPr>
              <a:pPr algn="ctr"/>
              <a:t>11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188950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Exemple 1 : Panel sur les parcours et carrières des </a:t>
            </a:r>
            <a:r>
              <a:rPr lang="fr-FR" sz="18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endParaRPr lang="fr-FR" sz="18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Slogan du panel : “Vous envisagez une carrière scientifique ? Joignez-vous à trois anciens lauréats qui partageront leur parcours et leurs conseils avec les étudiants actuels !”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endParaRPr lang="fr-FR" sz="18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38E65-4171-4D31-A6BE-E2629E3259AA}"/>
              </a:ext>
            </a:extLst>
          </p:cNvPr>
          <p:cNvSpPr txBox="1"/>
          <p:nvPr/>
        </p:nvSpPr>
        <p:spPr>
          <a:xfrm>
            <a:off x="279080" y="2265923"/>
            <a:ext cx="8559545" cy="336226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Suggestion </a:t>
            </a: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d’agenda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: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16h00 –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Accueil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par le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Directeur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du Career Center et introductions</a:t>
            </a:r>
          </a:p>
          <a:p>
            <a:pPr marL="1798638" indent="-1798638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16h10 – 16h20 :	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Intervenant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N°1 (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Ancien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lauréat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diplômé il y a 10 ans, travaille		pour une grande entreprise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</a:p>
          <a:p>
            <a:pPr marL="1798638" indent="-1798638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16h20 – 16h30 :	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Intervenant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N°2 (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Ancien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lauréat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diplômé il y a 5 ans, travaille pour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un petit laboratoire de biotechnologie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</a:p>
          <a:p>
            <a:pPr marL="1798638" indent="-1798638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16h30 – 16h40 : 	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Intervenant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N°3 (A</a:t>
            </a:r>
            <a:r>
              <a:rPr lang="fr-FR" sz="1800" dirty="0" err="1">
                <a:solidFill>
                  <a:srgbClr val="17375E"/>
                </a:solidFill>
                <a:latin typeface="Gill Sans" panose="020B0604020202020204" charset="0"/>
              </a:rPr>
              <a:t>ncien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 lauréat diplômé de l'année dernière, actuellement en stage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16h40 – 17h00 :	Séance questions-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réponses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/ discussion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17h00 – 17h30 :	Networking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L’ENGAGEMENT DES ALUMNI À TRAVERS LES SERVICES DE CARRIÈRE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8598EC6-C564-4542-AE5C-D87EE09AF69B}" type="slidenum">
              <a:rPr lang="fr-FR" sz="1200" smtClean="0">
                <a:latin typeface="Gill Sans" panose="020B0604020202020204" charset="0"/>
              </a:rPr>
              <a:pPr algn="ctr"/>
              <a:t>12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13451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530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Exemple 1 : Panel sur les parcours et carrières des </a:t>
            </a:r>
            <a:r>
              <a:rPr lang="fr-FR" sz="18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endParaRPr lang="fr-FR" sz="18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Slogan du panel : “Vous envisagez une carrière scientifique ? Joignez-vous à trois anciens lauréats qui partageront leur parcours et leurs conseils avec les étudiants actuels !”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endParaRPr lang="fr-FR" sz="18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BD38E65-4171-4D31-A6BE-E2629E3259AA}"/>
              </a:ext>
            </a:extLst>
          </p:cNvPr>
          <p:cNvSpPr txBox="1"/>
          <p:nvPr/>
        </p:nvSpPr>
        <p:spPr>
          <a:xfrm>
            <a:off x="279080" y="2265923"/>
            <a:ext cx="8559545" cy="232672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Que pensez-vous du slogan du panel ? Quel contenu pourriez-vous mettre dans un dépliant afin qu’il soit accrocheur ?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Où communiqueriez-vous sur un tel panel ?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Qu'avez-vous remarqué concernant le niveau d'expérience des intervenants ? Pensez-vous qu'une telle approche est une bonne idée ? Pourquoi ou pourquoi pas ?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Quels sujets de panel pensez-vous que vos étudiants trouveraient intéressants ?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Quelles sont les questions avec lesquelles vous démarreriez un tel panel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55C57-1143-4548-A4D9-A5ECC9565F5B}"/>
              </a:ext>
            </a:extLst>
          </p:cNvPr>
          <p:cNvSpPr txBox="1"/>
          <p:nvPr/>
        </p:nvSpPr>
        <p:spPr>
          <a:xfrm>
            <a:off x="539552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L’ENGAGEMENT DES ALUMNI À TRAVERS LES SERVICES DE CARRIÈRE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874CA9F-0088-4D71-BB6F-3AF245598BBF}" type="slidenum">
              <a:rPr lang="fr-FR" sz="1200" smtClean="0">
                <a:latin typeface="Gill Sans" panose="020B0604020202020204" charset="0"/>
              </a:rPr>
              <a:pPr algn="ctr"/>
              <a:t>13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29227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20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Exemple 2 : </a:t>
            </a:r>
            <a:r>
              <a:rPr lang="en-US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“ </a:t>
            </a: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Célébrez l'innovation, l'entrepreneuriat et l'impact social</a:t>
            </a:r>
            <a:r>
              <a:rPr lang="en-US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 ”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55C57-1143-4548-A4D9-A5ECC9565F5B}"/>
              </a:ext>
            </a:extLst>
          </p:cNvPr>
          <p:cNvSpPr txBox="1"/>
          <p:nvPr/>
        </p:nvSpPr>
        <p:spPr>
          <a:xfrm>
            <a:off x="539552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029D8-F2FF-45CA-BE2E-3C9954B2DB8E}"/>
              </a:ext>
            </a:extLst>
          </p:cNvPr>
          <p:cNvSpPr txBox="1"/>
          <p:nvPr/>
        </p:nvSpPr>
        <p:spPr>
          <a:xfrm>
            <a:off x="2267744" y="1268760"/>
            <a:ext cx="38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hlinkClick r:id="rId7"/>
              </a:rPr>
              <a:t>Evénement</a:t>
            </a:r>
            <a:r>
              <a:rPr lang="en-US" sz="1600" dirty="0">
                <a:hlinkClick r:id="rId7"/>
              </a:rPr>
              <a:t> Alumni de UC San Diego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FA9F4-5DCF-4AE0-9D87-574FA60190E9}"/>
              </a:ext>
            </a:extLst>
          </p:cNvPr>
          <p:cNvSpPr txBox="1"/>
          <p:nvPr/>
        </p:nvSpPr>
        <p:spPr>
          <a:xfrm>
            <a:off x="304225" y="1707728"/>
            <a:ext cx="8534400" cy="308942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Le concept : 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Les équipes d'étudiants présentent leurs idées de start-up et d'innovation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Les anciens lauréats qui ont créé ou soutenu des startups sont invités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Les étudiants et les anciens lauréats se rencontrent et discutent des idées et des projets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Les membres du public peuvent voter sur les projets des étudiants pour un prix spécial !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1E05B-4BA3-48F2-BF21-3559360AFCBB}"/>
              </a:ext>
            </a:extLst>
          </p:cNvPr>
          <p:cNvSpPr/>
          <p:nvPr/>
        </p:nvSpPr>
        <p:spPr>
          <a:xfrm>
            <a:off x="307606" y="3789040"/>
            <a:ext cx="4264394" cy="20774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Programme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: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18h00 – 18h30 :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Enregistrement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1519238" indent="-1519238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18h30 – 19h30 : Networking &amp; expositions de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démonstration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19h30 – 20h30 :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Présentations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projets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Coût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: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Gratuit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D4437-08BF-4266-B58C-0A6089320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7922" y="3451545"/>
            <a:ext cx="4476861" cy="2641751"/>
          </a:xfrm>
          <a:prstGeom prst="rect">
            <a:avLst/>
          </a:prstGeom>
        </p:spPr>
      </p:pic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L’ENGAGEMENT DES ALUMNI À TRAVERS LES SERVICES DE CARRIÈRE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127ED4A-F09A-4262-9DA2-1F274C775F17}" type="slidenum">
              <a:rPr lang="fr-FR" sz="1200" smtClean="0">
                <a:latin typeface="Gill Sans" panose="020B0604020202020204" charset="0"/>
              </a:rPr>
              <a:pPr algn="ctr"/>
              <a:t>14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01788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8FC1F-1DFD-4DC4-A470-977EF6EFC3C7}"/>
              </a:ext>
            </a:extLst>
          </p:cNvPr>
          <p:cNvSpPr txBox="1"/>
          <p:nvPr/>
        </p:nvSpPr>
        <p:spPr>
          <a:xfrm>
            <a:off x="383786" y="1988840"/>
            <a:ext cx="3517820" cy="247195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réunions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des Alumni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programme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des Alumni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ambassadeurs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Le magazine des Alumni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Réductions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sur les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événements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dans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le campus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0E973-DD57-403F-8CB6-4F9A3C05EB0F}"/>
              </a:ext>
            </a:extLst>
          </p:cNvPr>
          <p:cNvSpPr txBox="1"/>
          <p:nvPr/>
        </p:nvSpPr>
        <p:spPr>
          <a:xfrm>
            <a:off x="6012160" y="2420888"/>
            <a:ext cx="158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F76BE-B89F-471F-97D9-A1A305C4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96" y="1432978"/>
            <a:ext cx="5042892" cy="324599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8BEE8B5-26EE-434F-B36C-4630483013CD}"/>
              </a:ext>
            </a:extLst>
          </p:cNvPr>
          <p:cNvSpPr txBox="1"/>
          <p:nvPr/>
        </p:nvSpPr>
        <p:spPr>
          <a:xfrm>
            <a:off x="4211960" y="4869160"/>
            <a:ext cx="4608512" cy="77918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Regardons cette vidéo de l’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hlinkClick r:id="rId4"/>
              </a:rPr>
              <a:t>Université George Washington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sur les avantages des anciens lauréats !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EXEMPLES CONCRETS D’ACTIVITÉS ET INITIATIVES POUR LES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FEE4AB1-F3AE-4449-85C7-52A5673025CC}" type="slidenum">
              <a:rPr lang="fr-FR" sz="1200" smtClean="0">
                <a:latin typeface="Gill Sans" panose="020B0604020202020204" charset="0"/>
              </a:rPr>
              <a:pPr algn="ctr"/>
              <a:t>15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8149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B7CEFE-BE5B-40A6-8F91-0FE95A67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4637"/>
            <a:ext cx="6726925" cy="302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2B0F23-86F2-4EEF-A936-EF77D76A1F9C}"/>
              </a:ext>
            </a:extLst>
          </p:cNvPr>
          <p:cNvSpPr txBox="1"/>
          <p:nvPr/>
        </p:nvSpPr>
        <p:spPr>
          <a:xfrm>
            <a:off x="251520" y="4440981"/>
            <a:ext cx="4608511" cy="143629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Accès à l'information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Réductions sur les services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Événements et opportunités</a:t>
            </a:r>
          </a:p>
          <a:p>
            <a:pPr marL="285750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Avantages pour les enfants des anciens lauréats</a:t>
            </a:r>
            <a:endParaRPr lang="en-US" sz="16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EXEMPLES CONCRETS D’ACTIVITÉS ET INITIATIVES POUR LES ALUMNI </a:t>
            </a:r>
          </a:p>
        </p:txBody>
      </p:sp>
      <p:sp>
        <p:nvSpPr>
          <p:cNvPr id="11" name="Titre 15"/>
          <p:cNvSpPr txBox="1">
            <a:spLocks/>
          </p:cNvSpPr>
          <p:nvPr/>
        </p:nvSpPr>
        <p:spPr>
          <a:xfrm>
            <a:off x="251520" y="895384"/>
            <a:ext cx="3672407" cy="445384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George Fox - USA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8BEE8B5-26EE-434F-B36C-4630483013CD}"/>
              </a:ext>
            </a:extLst>
          </p:cNvPr>
          <p:cNvSpPr txBox="1"/>
          <p:nvPr/>
        </p:nvSpPr>
        <p:spPr>
          <a:xfrm>
            <a:off x="5073870" y="4915470"/>
            <a:ext cx="3765330" cy="48731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Regardons de plus près les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hlinkClick r:id="rId4"/>
              </a:rPr>
              <a:t>avantages des anciens lauréats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de l’Université George Fox !</a:t>
            </a:r>
            <a:endParaRPr lang="en-US" sz="16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8007B26-66F6-408E-A39A-20DFE660552E}" type="slidenum">
              <a:rPr lang="fr-FR" sz="1200" smtClean="0">
                <a:latin typeface="Gill Sans" panose="020B0604020202020204" charset="0"/>
              </a:rPr>
              <a:pPr algn="ctr"/>
              <a:t>16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50138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008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KIMEP - Kazakhstan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FD80B-73B3-4797-A36D-0B6D20DC1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262934"/>
            <a:ext cx="7944728" cy="117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BA4E-CF7D-44E8-A5E4-594623B88004}"/>
              </a:ext>
            </a:extLst>
          </p:cNvPr>
          <p:cNvSpPr txBox="1"/>
          <p:nvPr/>
        </p:nvSpPr>
        <p:spPr>
          <a:xfrm>
            <a:off x="304800" y="2547777"/>
            <a:ext cx="8533824" cy="233397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  <a:hlinkClick r:id="rId8"/>
              </a:rPr>
              <a:t>Avantages pour les anciens lauréats de l’Université KIMEP :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10% de réduction sur les cours de formation professionnelle, les cours de langues étrangères et les cours préparatoires à l’admission des enfants à l’université</a:t>
            </a: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Accès gratuit aux ressources de la bibliothèque</a:t>
            </a: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Accès gratuit au centre sportif de l’université</a:t>
            </a: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20% de réduction sur la location d'espaces universitaires pour l'organisation de conférences, formations et séminaires</a:t>
            </a: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Assistance dans la recherche de candidats pour des emplois et des stages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E1E3E-314C-4565-84B8-1488094331F6}"/>
              </a:ext>
            </a:extLst>
          </p:cNvPr>
          <p:cNvSpPr txBox="1"/>
          <p:nvPr/>
        </p:nvSpPr>
        <p:spPr>
          <a:xfrm>
            <a:off x="304800" y="4959203"/>
            <a:ext cx="8533824" cy="113409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Aft>
                <a:spcPts val="600"/>
              </a:spcAft>
            </a:pP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</a:rPr>
              <a:t>Discussion :</a:t>
            </a: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Comment ce modèle est-il gagnant-gagnant pour les anciens lauréats et l'université ?</a:t>
            </a:r>
          </a:p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Que pourriez-vous potentiellement adapter d'un tel modèle pour pouvoir l’appliquer à votre Career Center ou institution ?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EXEMPLES CONCRETS D’ACTIVITÉS ET INITIATIVES POUR LES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5F9A31D-6F73-458F-BE91-9369ED977512}" type="slidenum">
              <a:rPr lang="fr-FR" sz="1200" smtClean="0">
                <a:latin typeface="Gill Sans" panose="020B0604020202020204" charset="0"/>
              </a:rPr>
              <a:pPr algn="ctr"/>
              <a:t>17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410278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2990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(2ème étape dans les relations avec les </a:t>
            </a:r>
            <a:r>
              <a:rPr lang="fr-FR" sz="20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01CA9-3E87-4B4E-9B5E-6FD775FEA7C7}"/>
              </a:ext>
            </a:extLst>
          </p:cNvPr>
          <p:cNvSpPr txBox="1"/>
          <p:nvPr/>
        </p:nvSpPr>
        <p:spPr>
          <a:xfrm>
            <a:off x="304800" y="1412776"/>
            <a:ext cx="6350000" cy="194925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Clubs régionaux d'anciens lauréats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Clubs internationaux d'anciens lauréats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Bénévolat auprès de leurs communautés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Commencer des programmes de bourses pour étudiants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AA792-6E9A-43A8-96EC-3041D96C4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904" y="3570550"/>
            <a:ext cx="3026296" cy="2227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9FA93F-765C-44A9-9D2F-3F6645F7BE3B}"/>
              </a:ext>
            </a:extLst>
          </p:cNvPr>
          <p:cNvSpPr txBox="1"/>
          <p:nvPr/>
        </p:nvSpPr>
        <p:spPr>
          <a:xfrm>
            <a:off x="260349" y="4171089"/>
            <a:ext cx="5391771" cy="102592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Photo :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Les anciens élèves de l'Université Internationale du Japon se sont réunis au Cambodge pour une réception sponsorisée par l'entreprise japonaise Mitsui, 2018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EXEMPLES CONCRETS D’ACTIVITÉS ET INITIATIVES PAR LES ALUMNI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E556E7A-4129-4CF4-ABE7-92860E3310A0}" type="slidenum">
              <a:rPr lang="fr-FR" sz="1200" smtClean="0">
                <a:latin typeface="Gill Sans" panose="020B0604020202020204" charset="0"/>
              </a:rPr>
              <a:pPr algn="ctr"/>
              <a:t>18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141288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95536" y="1988840"/>
            <a:ext cx="8352928" cy="1501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3 : </a:t>
            </a:r>
          </a:p>
          <a:p>
            <a:pPr algn="ctr"/>
            <a:r>
              <a:rPr lang="fr-CA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L’engagement des </a:t>
            </a:r>
            <a:r>
              <a:rPr lang="fr-CA" sz="2800" dirty="0" err="1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les Career </a:t>
            </a:r>
            <a:r>
              <a:rPr lang="fr-CA" sz="2800" dirty="0" err="1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Centers</a:t>
            </a:r>
            <a:r>
              <a:rPr lang="fr-CA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et l’institution hôte</a:t>
            </a:r>
            <a:endParaRPr lang="fr-FR" sz="2800" dirty="0">
              <a:solidFill>
                <a:schemeClr val="bg1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7F17359F-D32E-4B15-A33E-FAD709CD43B5}" type="slidenum">
              <a:rPr lang="fr-FR" sz="1200" smtClean="0">
                <a:latin typeface="Gill Sans" panose="020B0604020202020204" charset="0"/>
              </a:rPr>
              <a:pPr algn="ctr"/>
              <a:t>19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65010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1150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ENGAGEMENT</a:t>
            </a:r>
          </a:p>
        </p:txBody>
      </p:sp>
      <p:sp>
        <p:nvSpPr>
          <p:cNvPr id="36" name="Shape 36"/>
          <p:cNvSpPr/>
          <p:nvPr/>
        </p:nvSpPr>
        <p:spPr>
          <a:xfrm>
            <a:off x="311150" y="1988344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RESPECT</a:t>
            </a:r>
          </a:p>
        </p:txBody>
      </p:sp>
      <p:sp>
        <p:nvSpPr>
          <p:cNvPr id="37" name="Shape 37"/>
          <p:cNvSpPr/>
          <p:nvPr/>
        </p:nvSpPr>
        <p:spPr>
          <a:xfrm>
            <a:off x="311150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COMMUNICATION POSITIVE</a:t>
            </a:r>
          </a:p>
        </p:txBody>
      </p:sp>
      <p:sp>
        <p:nvSpPr>
          <p:cNvPr id="38" name="Shape 38"/>
          <p:cNvSpPr/>
          <p:nvPr/>
        </p:nvSpPr>
        <p:spPr>
          <a:xfrm>
            <a:off x="311150" y="40449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0" i="0" u="none" strike="noStrike" cap="none" dirty="0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PROFESSIONNALISME</a:t>
            </a:r>
          </a:p>
        </p:txBody>
      </p:sp>
      <p:sp>
        <p:nvSpPr>
          <p:cNvPr id="39" name="Shape 39"/>
          <p:cNvSpPr/>
          <p:nvPr/>
        </p:nvSpPr>
        <p:spPr>
          <a:xfrm>
            <a:off x="3233738" y="958850"/>
            <a:ext cx="5489574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S’engager activement dans toutes les activités et discussions </a:t>
            </a:r>
          </a:p>
        </p:txBody>
      </p:sp>
      <p:sp>
        <p:nvSpPr>
          <p:cNvPr id="40" name="Shape 40"/>
          <p:cNvSpPr/>
          <p:nvPr/>
        </p:nvSpPr>
        <p:spPr>
          <a:xfrm>
            <a:off x="3248025" y="1988344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Se respecter soi-même et respecter les autres.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Etre attentif aux feedbacks des autres</a:t>
            </a:r>
          </a:p>
        </p:txBody>
      </p:sp>
      <p:sp>
        <p:nvSpPr>
          <p:cNvPr id="41" name="Shape 41"/>
          <p:cNvSpPr/>
          <p:nvPr/>
        </p:nvSpPr>
        <p:spPr>
          <a:xfrm>
            <a:off x="3248025" y="30162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Ecouter les autres et éviter les jugements de valeurs.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Participer et prendre la parole.</a:t>
            </a:r>
          </a:p>
        </p:txBody>
      </p:sp>
      <p:sp>
        <p:nvSpPr>
          <p:cNvPr id="42" name="Shape 42"/>
          <p:cNvSpPr/>
          <p:nvPr/>
        </p:nvSpPr>
        <p:spPr>
          <a:xfrm>
            <a:off x="3248025" y="40449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Avoir le souci d’efficacité et de résultat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Respecter le planning et les règles du travail en groupe.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C2113A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RÈGLES DE FONCTIONNEMENT PENDANT LA FORMATION</a:t>
            </a:r>
          </a:p>
        </p:txBody>
      </p:sp>
      <p:sp>
        <p:nvSpPr>
          <p:cNvPr id="44" name="Shape 44"/>
          <p:cNvSpPr/>
          <p:nvPr/>
        </p:nvSpPr>
        <p:spPr>
          <a:xfrm>
            <a:off x="323850" y="5129386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APPRENTISSAGE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248025" y="5128592"/>
            <a:ext cx="5487988" cy="72072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 charset="0"/>
              </a:rPr>
              <a:t>En restant ouvert pour apprendre les uns des autres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 charset="0"/>
              </a:rPr>
              <a:t>En prenant en compte les besoins de chacun (e 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 charset="0"/>
              </a:rPr>
              <a:t>Dans un climat convivial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BC67DD1-C4F4-48D3-B004-AA4B3E02DAA1}" type="slidenum">
              <a:rPr lang="fr-FR" sz="1200" smtClean="0">
                <a:latin typeface="Gill Sans" panose="020B0604020202020204" charset="0"/>
              </a:rPr>
              <a:pPr algn="ctr"/>
              <a:t>2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19655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225" y="1412776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kern="1200" dirty="0">
                <a:solidFill>
                  <a:srgbClr val="17375E"/>
                </a:solidFill>
                <a:latin typeface="Gill Sans" panose="020B0604020202020204" charset="0"/>
              </a:rPr>
              <a:t>Comités de conseil des </a:t>
            </a:r>
            <a:r>
              <a:rPr lang="fr-FR" sz="2000" b="1" kern="1200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FR" sz="2000" b="1" kern="1200" dirty="0">
                <a:solidFill>
                  <a:srgbClr val="17375E"/>
                </a:solidFill>
                <a:latin typeface="Gill Sans" panose="020B0604020202020204" charset="0"/>
              </a:rPr>
              <a:t> :</a:t>
            </a:r>
          </a:p>
          <a:p>
            <a:pPr marL="447675" lvl="1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Comité général pour l’université / Institut de formation</a:t>
            </a:r>
          </a:p>
          <a:p>
            <a:pPr marL="447675" lvl="1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Comités spécialisés</a:t>
            </a:r>
          </a:p>
          <a:p>
            <a:pPr marL="447675" lvl="1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Comités spécifiques à un établissement / faculté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kern="1200" dirty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en-US" sz="2000" b="1" kern="1200" dirty="0" err="1">
                <a:solidFill>
                  <a:srgbClr val="17375E"/>
                </a:solidFill>
                <a:latin typeface="Gill Sans" panose="020B0604020202020204" charset="0"/>
              </a:rPr>
              <a:t>programme</a:t>
            </a:r>
            <a:r>
              <a:rPr lang="en-US" sz="2000" b="1" kern="12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b="1" kern="1200" dirty="0" err="1">
                <a:solidFill>
                  <a:srgbClr val="17375E"/>
                </a:solidFill>
                <a:latin typeface="Gill Sans" panose="020B0604020202020204" charset="0"/>
              </a:rPr>
              <a:t>ambassadeur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kern="1200" dirty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en-US" sz="2000" b="1" kern="1200" dirty="0" err="1">
                <a:solidFill>
                  <a:srgbClr val="17375E"/>
                </a:solidFill>
                <a:latin typeface="Gill Sans" panose="020B0604020202020204" charset="0"/>
              </a:rPr>
              <a:t>programme</a:t>
            </a:r>
            <a:r>
              <a:rPr lang="en-US" sz="2000" b="1" kern="12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2000" b="1" kern="1200" dirty="0" err="1">
                <a:solidFill>
                  <a:srgbClr val="17375E"/>
                </a:solidFill>
                <a:latin typeface="Gill Sans" panose="020B0604020202020204" charset="0"/>
              </a:rPr>
              <a:t>mentorat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  <a:ea typeface="+mn-ea"/>
              <a:cs typeface="+mn-cs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i="0" dirty="0">
              <a:solidFill>
                <a:srgbClr val="17375E"/>
              </a:solidFill>
              <a:latin typeface="Gill Sans" panose="020B0604020202020204" charset="0"/>
              <a:cs typeface="Gill Sans"/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L’ENGAGEMENT DES ALUMNI, LES CAREER CENTERS ET L’INSTITUTION HÔTE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5EC43A3-9331-4C47-BF89-2C88C33541C7}" type="slidenum">
              <a:rPr lang="fr-FR" sz="1200" smtClean="0">
                <a:latin typeface="Gill Sans" panose="020B0604020202020204" charset="0"/>
              </a:rPr>
              <a:pPr algn="ctr"/>
              <a:t>20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9077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8973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sz="18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George Fox – USA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Ce qui est demandé aux anciens lauréats intéressés par la comité :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Participer à deux déjeuner-réunions de 90 minutes par an à l'Université George Fox ou dans les locaux d'une entreprise (en octobre et avril).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Offrir des informations sur les opportunités de stage ou les attentes de leurs organisations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Fournir des informations sur les compétences actuelles requises pour les emplois de débutants dans leurs secteurs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Fournir des informations sur les tendances de carrière dans leurs domaines professionnels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Communiquer avec les responsables des Ressources Humaines et de recrutement de leur lieu de travail sur les opportunités de recrutement chez George Fox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98C7D-EEB8-46F1-8645-D3BE9B6F9DCE}"/>
              </a:ext>
            </a:extLst>
          </p:cNvPr>
          <p:cNvSpPr txBox="1"/>
          <p:nvPr/>
        </p:nvSpPr>
        <p:spPr>
          <a:xfrm>
            <a:off x="5652120" y="5301208"/>
            <a:ext cx="3384376" cy="26622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Source :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  <a:hlinkClick r:id="rId7"/>
              </a:rPr>
              <a:t>George Fox University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COMITÉS DE CONSEIL DES ALUMNI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F01E7D5-3525-4765-9664-0921FF2C52F2}" type="slidenum">
              <a:rPr lang="fr-FR" sz="1200" smtClean="0">
                <a:latin typeface="Gill Sans" panose="020B0604020202020204" charset="0"/>
              </a:rPr>
              <a:pPr algn="ctr"/>
              <a:t>21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04453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830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KIMEP – Kazakhstan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Le concept : Similaire à un comité de conseil des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, un programme d'ambassadeurs d'anciens lauréats peut connecter un ancien lauréat exceptionnel de chaque classe (ou de plusieurs classes) au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Career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Center et à l'institution.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Réunions officielles avec l'institution : une ou deux fois par an ; déjeuner annuel avec le leadership institutionnel aussi.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03E725-9813-4A9B-A43F-6CB60F954E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4" t="4762" r="2960" b="4762"/>
          <a:stretch/>
        </p:blipFill>
        <p:spPr>
          <a:xfrm>
            <a:off x="1063487" y="2276872"/>
            <a:ext cx="6839790" cy="27363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0D8A7-4CF2-418E-8B9E-1E7FCCC2E902}"/>
              </a:ext>
            </a:extLst>
          </p:cNvPr>
          <p:cNvSpPr txBox="1"/>
          <p:nvPr/>
        </p:nvSpPr>
        <p:spPr>
          <a:xfrm>
            <a:off x="3510032" y="5841817"/>
            <a:ext cx="5328592" cy="25147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  <a:hlinkClick r:id="rId8"/>
              </a:rPr>
              <a:t>KIMEP University Alumni Ambassadors Program</a:t>
            </a:r>
            <a:endParaRPr lang="en-US" sz="16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PROGRAMME AMBASSADEUR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DE344D3-E271-407B-851B-3DA308A00268}" type="slidenum">
              <a:rPr lang="fr-FR" sz="1200" smtClean="0">
                <a:latin typeface="Gill Sans" panose="020B0604020202020204" charset="0"/>
              </a:rPr>
              <a:pPr algn="ctr"/>
              <a:t>22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338569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0574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de Yale – USA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endParaRPr lang="fr-FR" sz="2000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Regardons de plus près le programme de mentorat de l’Université de Yale et son formulaire d’inscription !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Discussion : Comment pourriez-vous adapter ce programme à votre propre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Career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Center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5F3DB-7664-4951-BEAE-6E9F0AD87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0" y="1486483"/>
            <a:ext cx="7452320" cy="2734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4D46D-63F5-4758-8410-1552AAADD3B0}"/>
              </a:ext>
            </a:extLst>
          </p:cNvPr>
          <p:cNvSpPr txBox="1"/>
          <p:nvPr/>
        </p:nvSpPr>
        <p:spPr>
          <a:xfrm>
            <a:off x="2699792" y="6309320"/>
            <a:ext cx="4104456" cy="26622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Source :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  <a:hlinkClick r:id="rId8"/>
              </a:rPr>
              <a:t>Yale Alumni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Website</a:t>
            </a: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PROGRAMME DE MENTORAT PAR LES ALUMNI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3C99BA1-5599-47A8-82AD-FA0A01C1C857}" type="slidenum">
              <a:rPr lang="fr-FR" sz="1200" smtClean="0">
                <a:latin typeface="Gill Sans" panose="020B0604020202020204" charset="0"/>
              </a:rPr>
              <a:pPr algn="ctr"/>
              <a:t>23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377863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833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Internationale du Japon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“Our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alum’s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willingness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to support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current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IUJ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women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get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a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head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start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in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their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careers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will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make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the IUJ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experience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even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more unique and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valuable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.”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-Gretchen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Shinoda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, Directeur des Relations avec les 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et des Services de carrière à IUJ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FB351-936C-4702-9820-742149BDC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162" y="2852936"/>
            <a:ext cx="5540496" cy="289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17E3F6-C271-44BA-9070-1F4C35515955}"/>
              </a:ext>
            </a:extLst>
          </p:cNvPr>
          <p:cNvSpPr txBox="1"/>
          <p:nvPr/>
        </p:nvSpPr>
        <p:spPr>
          <a:xfrm>
            <a:off x="5267980" y="5867333"/>
            <a:ext cx="3570645" cy="26622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Source : 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  <a:hlinkClick r:id="rId8"/>
              </a:rPr>
              <a:t>IUJ Alumni Page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PROGRAMME DE MENTORAT PAR LES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517194B-C787-4CF6-A860-DB5BF9809B64}" type="slidenum">
              <a:rPr lang="fr-FR" sz="1200" smtClean="0">
                <a:latin typeface="Gill Sans" panose="020B0604020202020204" charset="0"/>
              </a:rPr>
              <a:pPr algn="ctr"/>
              <a:t>24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41222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95536" y="2678284"/>
            <a:ext cx="8352928" cy="1501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4 : </a:t>
            </a:r>
          </a:p>
          <a:p>
            <a:pPr algn="ctr"/>
            <a:r>
              <a:rPr lang="fr-CA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Planification d’activités </a:t>
            </a:r>
            <a:r>
              <a:rPr lang="fr-CA" sz="2800" dirty="0" err="1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: exemples concrets et activités pratiques </a:t>
            </a:r>
            <a:endParaRPr lang="fr-FR" sz="2800" dirty="0">
              <a:solidFill>
                <a:schemeClr val="bg1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ill Sans"/>
              <a:buNone/>
            </a:pPr>
            <a:endParaRPr lang="fr-FR" sz="2800" cap="none" dirty="0">
              <a:solidFill>
                <a:srgbClr val="FFFFFF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DF8FC50-B2AA-492F-A365-D39133C263CC}" type="slidenum">
              <a:rPr lang="fr-FR" sz="1200" smtClean="0">
                <a:latin typeface="Gill Sans" panose="020B0604020202020204" charset="0"/>
              </a:rPr>
              <a:pPr algn="ctr"/>
              <a:t>25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01901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060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KIMEP - Kazakhstan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682C4-E1D2-491E-946A-9A1879249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1459406"/>
            <a:ext cx="2803609" cy="39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CEBEB8-6168-4C0A-A136-75F082050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9691" y="1459406"/>
            <a:ext cx="3312303" cy="39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72ABF5-9CC4-4B14-AC13-B8DABD1EA09B}"/>
              </a:ext>
            </a:extLst>
          </p:cNvPr>
          <p:cNvSpPr txBox="1"/>
          <p:nvPr/>
        </p:nvSpPr>
        <p:spPr>
          <a:xfrm>
            <a:off x="971600" y="5651956"/>
            <a:ext cx="2803609" cy="26475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Première edition - 2011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BCEF2-58FB-4A28-B51D-6FC4DE6C4AC0}"/>
              </a:ext>
            </a:extLst>
          </p:cNvPr>
          <p:cNvSpPr txBox="1"/>
          <p:nvPr/>
        </p:nvSpPr>
        <p:spPr>
          <a:xfrm>
            <a:off x="4795698" y="5651956"/>
            <a:ext cx="2880288" cy="26475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Huitième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edition - 2018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MAGAZINE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B42FBC6-893D-4291-B51A-C3C60C780D99}" type="slidenum">
              <a:rPr lang="fr-FR" sz="1200" smtClean="0">
                <a:latin typeface="Gill Sans" panose="020B0604020202020204" charset="0"/>
              </a:rPr>
              <a:pPr algn="ctr"/>
              <a:t>26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234887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6568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KIMEP – Kazakhstan – </a:t>
            </a: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Activité :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Travaillez en deux groupes. Chaque groupe disposera de 5 minutes pour examiner chaque version du magazine.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Quelles différences avez-vous remarqué à propos de :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Format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Style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Photos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Quelle version serait plus attrayante pour les anciens lauréats ? Pourquoi ?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Ensuite, dans vos groupes, faites un brainstorming et notez les éléments de base qui, selon vous, devraient être inclus dans le contenu d’un magazine d‘</a:t>
            </a:r>
            <a:r>
              <a:rPr lang="fr-FR" sz="2000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!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MAGAZINE DES ALUMNI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2335BFD-70A7-4B3C-B524-89FA886A2A0E}" type="slidenum">
              <a:rPr lang="fr-FR" sz="1200" smtClean="0">
                <a:latin typeface="Gill Sans" panose="020B0604020202020204" charset="0"/>
              </a:rPr>
              <a:pPr algn="ctr"/>
              <a:t>27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43947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101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de Californie, San Diego - USA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3D40B-446D-4770-B5C9-8A8A67A3FA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809" r="1809"/>
          <a:stretch/>
        </p:blipFill>
        <p:spPr>
          <a:xfrm rot="21392387">
            <a:off x="4884125" y="1293002"/>
            <a:ext cx="3325180" cy="4494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5935B-4073-41D3-9EBF-82AAD50A8C82}"/>
              </a:ext>
            </a:extLst>
          </p:cNvPr>
          <p:cNvSpPr txBox="1"/>
          <p:nvPr/>
        </p:nvSpPr>
        <p:spPr>
          <a:xfrm>
            <a:off x="304225" y="2708920"/>
            <a:ext cx="3485187" cy="134344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Le magazine des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de l’Université de Californie, San Diego :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que remarquez-vous ?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MAGAZINE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334484F-389A-43FA-99F8-E14934A50CDE}" type="slidenum">
              <a:rPr lang="fr-FR" sz="1200" smtClean="0">
                <a:latin typeface="Gill Sans" panose="020B0604020202020204" charset="0"/>
              </a:rPr>
              <a:pPr algn="ctr"/>
              <a:t>28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29629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5197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Activité pratique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Qu'est-ce que votre magazine des </a:t>
            </a:r>
            <a:r>
              <a:rPr lang="fr-FR" sz="20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tente de résoudre ? Quel est l’objectif qu'il essaie d’atteindre ?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Jetons un coup d’œil au </a:t>
            </a:r>
            <a:r>
              <a:rPr lang="fr-FR" sz="20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handout</a:t>
            </a: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pour plus d’informations !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1865B-2F57-445B-A01A-C11D97F9E837}"/>
              </a:ext>
            </a:extLst>
          </p:cNvPr>
          <p:cNvSpPr txBox="1"/>
          <p:nvPr/>
        </p:nvSpPr>
        <p:spPr>
          <a:xfrm>
            <a:off x="899592" y="2924944"/>
            <a:ext cx="7344816" cy="196829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2" spcCol="288000" rtlCol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Rôles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et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ressources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Contenu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&amp; questions à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prendre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en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compte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Échéancier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Budget &amp;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soutien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Public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cible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Stratégie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distribution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 MAGAZINE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15F1649-1267-40AA-84A5-91CD5585264C}" type="slidenum">
              <a:rPr lang="fr-FR" sz="1200" smtClean="0">
                <a:latin typeface="Gill Sans" panose="020B0604020202020204" charset="0"/>
              </a:rPr>
              <a:pPr algn="ctr"/>
              <a:t>29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48442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260350" y="931863"/>
            <a:ext cx="7340600" cy="392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2A6C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Présentez-vous et répondez s’il vous plait aux questions ci-dessous :</a:t>
            </a:r>
          </a:p>
          <a:p>
            <a:pPr marL="357188" indent="-260350" algn="just" defTabSz="8518525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Qu’est-ce qui vous intéresse dans le travail avec les </a:t>
            </a:r>
            <a:r>
              <a:rPr lang="fr-FR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 ?</a:t>
            </a:r>
          </a:p>
          <a:p>
            <a:pPr marL="357188" indent="-260350" algn="just" defTabSz="8518525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CA" altLang="en-US" sz="2000" dirty="0">
                <a:solidFill>
                  <a:srgbClr val="17375E"/>
                </a:solidFill>
                <a:latin typeface="Gill Sans" panose="020B0604020202020204" charset="0"/>
              </a:rPr>
              <a:t>Selon vous, quels seraient les challenges / difficultés dans le travail avec les </a:t>
            </a:r>
            <a:r>
              <a:rPr lang="fr-CA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CA" altLang="en-US" sz="2000" dirty="0">
                <a:solidFill>
                  <a:srgbClr val="17375E"/>
                </a:solidFill>
                <a:latin typeface="Gill Sans" panose="020B0604020202020204" charset="0"/>
              </a:rPr>
              <a:t> ?</a:t>
            </a:r>
            <a:endParaRPr lang="fr-FR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alt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6" name="Shape 43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TOUR DE TABLE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A892EFC-2447-43D3-A609-C2A5AAC74EF4}" type="slidenum">
              <a:rPr lang="fr-FR" sz="1200" smtClean="0">
                <a:latin typeface="Gill Sans" panose="020B0604020202020204" charset="0"/>
              </a:rPr>
              <a:pPr algn="ctr"/>
              <a:t>3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55411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LES RÉUNIONS DES ALUMNI 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Les réunions des </a:t>
            </a:r>
            <a:r>
              <a:rPr lang="fr-CA" sz="20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peuvent être :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Regardons la courte vidéo du week-end annuel des </a:t>
            </a:r>
            <a:r>
              <a:rPr lang="fr-FR" sz="2000" b="1" cap="none" dirty="0" err="1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Alumni</a:t>
            </a: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de l’Université de Californie, San Diego, pour vous inspirer !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349" y="1412776"/>
            <a:ext cx="8578275" cy="32829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numCol="2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Amusantes 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Educatives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 nature professionnelle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 nature informelle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D’une heure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Prolongées sur tout un week-end ! 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Juste pour les anciens lauréats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Ouvertes aux anciens lauréats, à leurs familles et à leurs amis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Sponsorisées par l’institution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Sponsorisées par les anciens lauréats eux-mêmes 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Événements de recrutement pour l’institution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CBF257A-61E3-4144-B3EB-45E62A8E2304}" type="slidenum">
              <a:rPr lang="fr-FR" sz="1200" smtClean="0">
                <a:latin typeface="Gill Sans" panose="020B0604020202020204" charset="0"/>
              </a:rPr>
              <a:pPr algn="ctr"/>
              <a:t>30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665002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8683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Activité pratique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Objectif : Quel est l’objectif que votre réunion d'anciens lauréats tente d’atteindre ?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F0D02-081C-4E8F-980C-441E0B666793}"/>
              </a:ext>
            </a:extLst>
          </p:cNvPr>
          <p:cNvSpPr txBox="1"/>
          <p:nvPr/>
        </p:nvSpPr>
        <p:spPr>
          <a:xfrm>
            <a:off x="304225" y="2522675"/>
            <a:ext cx="2683599" cy="263450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Rôles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et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ressources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Format de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l’événement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Échéancier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Budget et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soutien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Public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cible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Strategie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d’engagement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Suivi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9555B-85AF-4DFB-988D-5251D174E8A3}"/>
              </a:ext>
            </a:extLst>
          </p:cNvPr>
          <p:cNvSpPr txBox="1"/>
          <p:nvPr/>
        </p:nvSpPr>
        <p:spPr>
          <a:xfrm>
            <a:off x="3203848" y="2204864"/>
            <a:ext cx="5635352" cy="32701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PREMIÈRES QUESTIONS À PRENDRE EN COMPTE :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17375E"/>
                </a:solidFill>
                <a:latin typeface="Gill Sans" panose="020B0604020202020204" charset="0"/>
              </a:rPr>
              <a:t>De quelle taille voulez-vous que la réunion soit 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?</a:t>
            </a:r>
          </a:p>
          <a:p>
            <a:pPr marL="447675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Grand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événement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dans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le campus</a:t>
            </a:r>
          </a:p>
          <a:p>
            <a:pPr marL="447675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Déjeuner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/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réception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avec les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dirigeants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l’institution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Quelles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promotion </a:t>
            </a: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ou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promotions </a:t>
            </a: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seraient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b="1" dirty="0" err="1">
                <a:solidFill>
                  <a:srgbClr val="17375E"/>
                </a:solidFill>
                <a:latin typeface="Gill Sans" panose="020B0604020202020204" charset="0"/>
              </a:rPr>
              <a:t>invitées</a:t>
            </a:r>
            <a:r>
              <a:rPr lang="en-US" sz="1800" b="1" dirty="0">
                <a:solidFill>
                  <a:srgbClr val="17375E"/>
                </a:solidFill>
                <a:latin typeface="Gill Sans" panose="020B0604020202020204" charset="0"/>
              </a:rPr>
              <a:t> ?</a:t>
            </a:r>
          </a:p>
          <a:p>
            <a:pPr marL="447675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Anciens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lauréats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seniors</a:t>
            </a:r>
          </a:p>
          <a:p>
            <a:pPr marL="447675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Jeunes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Alumni</a:t>
            </a:r>
          </a:p>
          <a:p>
            <a:pPr marL="447675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Un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groupe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: promotion de 1999 (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réunion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 20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ans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LES RÉUNIONS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B2BFD7C-21CB-48EC-904C-9895FE41EC80}" type="slidenum">
              <a:rPr lang="fr-FR" sz="1200" smtClean="0">
                <a:latin typeface="Gill Sans" panose="020B0604020202020204" charset="0"/>
              </a:rPr>
              <a:pPr algn="ctr"/>
              <a:t>31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947042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1121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Format possible pour une réunion de networking professionnel des anciens lauréats</a:t>
            </a:r>
            <a:endParaRPr lang="en-US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BD1F8-05B6-49CF-B0C7-0CA333BF1EDA}"/>
              </a:ext>
            </a:extLst>
          </p:cNvPr>
          <p:cNvSpPr txBox="1"/>
          <p:nvPr/>
        </p:nvSpPr>
        <p:spPr>
          <a:xfrm>
            <a:off x="304225" y="1758767"/>
            <a:ext cx="8534400" cy="334046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19h00	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Accueil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par le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Président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/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Directeur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l’institution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19h10	Performances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culturelles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étudiants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actuels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19h30 	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Apéritifs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/ collations</a:t>
            </a:r>
          </a:p>
          <a:p>
            <a:pPr marL="900113" indent="-900113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20h00	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Prix aux anciens lauréats actifs : présentés par des professeurs (réalisations professionnelles, 	réalisations personnelles, etc.)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20h30 	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Loterie ou jeu (avec des prix)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20h30 – 21h30 Networking, animations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LES RÉUNIONS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D43AE2E-3DE0-4A1A-B1D1-E18BF393B5E3}" type="slidenum">
              <a:rPr lang="fr-FR" sz="1200" smtClean="0">
                <a:latin typeface="Gill Sans" panose="020B0604020202020204" charset="0"/>
              </a:rPr>
              <a:pPr algn="ctr"/>
              <a:t>32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585213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672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KIMEP - Kazakhstan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397BF-B60D-472F-8018-8E4ACA72F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25" y="1448025"/>
            <a:ext cx="5995967" cy="298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F41767-B8AA-4541-B452-8FE1BDE59D29}"/>
              </a:ext>
            </a:extLst>
          </p:cNvPr>
          <p:cNvSpPr txBox="1"/>
          <p:nvPr/>
        </p:nvSpPr>
        <p:spPr>
          <a:xfrm>
            <a:off x="303650" y="4532029"/>
            <a:ext cx="6912768" cy="25885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i="1" dirty="0">
                <a:solidFill>
                  <a:srgbClr val="17375E"/>
                </a:solidFill>
                <a:latin typeface="Gill Sans" panose="020B0604020202020204" charset="0"/>
              </a:rPr>
              <a:t>Celebrating Excellence : un</a:t>
            </a:r>
            <a:r>
              <a:rPr lang="fr-FR" sz="1600" i="1" dirty="0">
                <a:solidFill>
                  <a:srgbClr val="17375E"/>
                </a:solidFill>
                <a:latin typeface="Gill Sans" panose="020B0604020202020204" charset="0"/>
              </a:rPr>
              <a:t>e soirée avec les </a:t>
            </a:r>
            <a:r>
              <a:rPr lang="fr-FR" sz="1600" i="1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FR" sz="1600" i="1" dirty="0">
                <a:solidFill>
                  <a:srgbClr val="17375E"/>
                </a:solidFill>
                <a:latin typeface="Gill Sans" panose="020B0604020202020204" charset="0"/>
              </a:rPr>
              <a:t> séniors de KIMEP</a:t>
            </a:r>
            <a:endParaRPr lang="en-US" sz="16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769DB-DD91-4755-9369-3EF61E05CA3F}"/>
              </a:ext>
            </a:extLst>
          </p:cNvPr>
          <p:cNvSpPr txBox="1"/>
          <p:nvPr/>
        </p:nvSpPr>
        <p:spPr>
          <a:xfrm>
            <a:off x="6444208" y="1557574"/>
            <a:ext cx="2592288" cy="276998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À KIMEP, les premières réunions ont été tenues à :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Salle de sport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Restaurant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Musée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Bâtiment académique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C0CA6-5BD8-4B8E-BDA4-DF3001444641}"/>
              </a:ext>
            </a:extLst>
          </p:cNvPr>
          <p:cNvSpPr txBox="1"/>
          <p:nvPr/>
        </p:nvSpPr>
        <p:spPr>
          <a:xfrm>
            <a:off x="303649" y="5148481"/>
            <a:ext cx="8534975" cy="52270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Prenez en compte les avantages d’organiser une réunion dans le campus, mais également dans un lieu inhabituel, comme une galerie ou un musée !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1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LES RÉUNIONS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042593C-869A-492F-BD48-DB6B29499899}" type="slidenum">
              <a:rPr lang="fr-FR" sz="1200" smtClean="0">
                <a:latin typeface="Gill Sans" panose="020B0604020202020204" charset="0"/>
              </a:rPr>
              <a:pPr algn="ctr"/>
              <a:t>33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57891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95536" y="2678284"/>
            <a:ext cx="8352928" cy="1501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Section 5 : </a:t>
            </a:r>
          </a:p>
          <a:p>
            <a:pPr algn="ctr"/>
            <a:r>
              <a:rPr lang="fr-CA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Recherche et stratégies d’engagement des </a:t>
            </a:r>
            <a:r>
              <a:rPr lang="fr-CA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endParaRPr lang="fr-FR" sz="2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ill Sans"/>
              <a:buNone/>
            </a:pPr>
            <a:endParaRPr lang="fr-FR" sz="2800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61196997-6305-46CD-B74C-1E582A6A4C14}" type="slidenum">
              <a:rPr lang="fr-FR" sz="1200" smtClean="0">
                <a:latin typeface="Gill Sans" panose="020B0604020202020204" charset="0"/>
              </a:rPr>
              <a:pPr algn="ctr"/>
              <a:t>34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424998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2142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918D7E-EAF3-416C-8C6F-C9C587D94133}"/>
              </a:ext>
            </a:extLst>
          </p:cNvPr>
          <p:cNvSpPr txBox="1"/>
          <p:nvPr/>
        </p:nvSpPr>
        <p:spPr>
          <a:xfrm>
            <a:off x="304225" y="958849"/>
            <a:ext cx="8534400" cy="52270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De quelles façons pouvez-vous être sûr de rester en contact avec les anciens lauréats et de vous tenir au courant de leurs expériences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1246E-8EAE-445F-A177-455E447E66D7}"/>
              </a:ext>
            </a:extLst>
          </p:cNvPr>
          <p:cNvSpPr txBox="1"/>
          <p:nvPr/>
        </p:nvSpPr>
        <p:spPr>
          <a:xfrm>
            <a:off x="392392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DB06D0-6E93-49D7-A3FD-B08291E15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2981" y="1679289"/>
            <a:ext cx="3187491" cy="389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ACD96E-E23C-4421-A1C4-3F20D631F02A}"/>
              </a:ext>
            </a:extLst>
          </p:cNvPr>
          <p:cNvSpPr txBox="1"/>
          <p:nvPr/>
        </p:nvSpPr>
        <p:spPr>
          <a:xfrm>
            <a:off x="3024898" y="5602282"/>
            <a:ext cx="5795574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i="1" dirty="0" err="1">
                <a:solidFill>
                  <a:srgbClr val="17375E"/>
                </a:solidFill>
                <a:latin typeface="Gill Sans" panose="020B0604020202020204" charset="0"/>
              </a:rPr>
              <a:t>Enquête</a:t>
            </a:r>
            <a:r>
              <a:rPr lang="en-US" sz="1600" i="1" dirty="0">
                <a:solidFill>
                  <a:srgbClr val="17375E"/>
                </a:solidFill>
                <a:latin typeface="Gill Sans" panose="020B0604020202020204" charset="0"/>
              </a:rPr>
              <a:t> après </a:t>
            </a:r>
            <a:r>
              <a:rPr lang="en-US" sz="1600" i="1" dirty="0" err="1">
                <a:solidFill>
                  <a:srgbClr val="17375E"/>
                </a:solidFill>
                <a:latin typeface="Gill Sans" panose="020B0604020202020204" charset="0"/>
              </a:rPr>
              <a:t>l’obtention</a:t>
            </a:r>
            <a:r>
              <a:rPr lang="en-US" sz="1600" i="1" dirty="0">
                <a:solidFill>
                  <a:srgbClr val="17375E"/>
                </a:solidFill>
                <a:latin typeface="Gill Sans" panose="020B0604020202020204" charset="0"/>
              </a:rPr>
              <a:t> du </a:t>
            </a:r>
            <a:r>
              <a:rPr lang="en-US" sz="1600" i="1" dirty="0" err="1">
                <a:solidFill>
                  <a:srgbClr val="17375E"/>
                </a:solidFill>
                <a:latin typeface="Gill Sans" panose="020B0604020202020204" charset="0"/>
              </a:rPr>
              <a:t>diplôme</a:t>
            </a:r>
            <a:r>
              <a:rPr lang="en-US" sz="1600" i="1" dirty="0">
                <a:solidFill>
                  <a:srgbClr val="17375E"/>
                </a:solidFill>
                <a:latin typeface="Gill Sans" panose="020B0604020202020204" charset="0"/>
              </a:rPr>
              <a:t> – Source : </a:t>
            </a:r>
            <a:r>
              <a:rPr lang="en-US" sz="1600" i="1" dirty="0">
                <a:solidFill>
                  <a:srgbClr val="17375E"/>
                </a:solidFill>
                <a:latin typeface="Gill Sans" panose="020B0604020202020204" charset="0"/>
                <a:hlinkClick r:id="rId8"/>
              </a:rPr>
              <a:t>Bradley University Career Center</a:t>
            </a:r>
            <a:endParaRPr lang="en-US" sz="16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RECHERCHE ET STRATÉGIES D’ENGAGEMENT DES ALUMNI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224" y="1628800"/>
            <a:ext cx="5203879" cy="4000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Le site web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l’institution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(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Regardons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celui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  <a:hlinkClick r:id="rId9"/>
              </a:rPr>
              <a:t>KIMEP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</a:p>
          <a:p>
            <a:pPr marL="442913" lvl="1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Enquête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après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l’obtention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du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diplôme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42913" lvl="1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Emails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ciblés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42913" lvl="1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Base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données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/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Répertoire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anciens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lauréats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42913" lvl="1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réseaux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sociaux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l’Université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ou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l’Institut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formation</a:t>
            </a:r>
          </a:p>
          <a:p>
            <a:pPr marL="442913" lvl="2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LinkedIn</a:t>
            </a:r>
          </a:p>
          <a:p>
            <a:pPr marL="442913" lvl="2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Facebook</a:t>
            </a:r>
          </a:p>
          <a:p>
            <a:pPr marL="442913" lvl="2" indent="-2667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A4BF0FA-5789-45DC-AB24-DEDE2F0D9CCE}" type="slidenum">
              <a:rPr lang="fr-FR" sz="1200" smtClean="0">
                <a:latin typeface="Gill Sans" panose="020B0604020202020204" charset="0"/>
              </a:rPr>
              <a:pPr algn="ctr"/>
              <a:t>35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12583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51CBE-97B2-47AA-8A4C-BFA19691338E}"/>
              </a:ext>
            </a:extLst>
          </p:cNvPr>
          <p:cNvSpPr txBox="1"/>
          <p:nvPr/>
        </p:nvSpPr>
        <p:spPr>
          <a:xfrm>
            <a:off x="1043608" y="1628800"/>
            <a:ext cx="6984776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F9330-C4AC-468D-B57B-43A5FAA8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06" y="3429000"/>
            <a:ext cx="5239358" cy="208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01A84-794E-4E26-9B54-69B2CE5CC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38" y="1052736"/>
            <a:ext cx="5256584" cy="191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634680-DE00-4AFF-AB03-4909248A40C8}"/>
              </a:ext>
            </a:extLst>
          </p:cNvPr>
          <p:cNvSpPr txBox="1"/>
          <p:nvPr/>
        </p:nvSpPr>
        <p:spPr>
          <a:xfrm>
            <a:off x="467544" y="3789040"/>
            <a:ext cx="2528099" cy="129214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Utilisons le document pour parcourir les étapes de la recherche d’anciens lauréats via LinkedIn !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1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STRATÉGIES DE RECHERCHE DES ALUMNI VIA LINKEDIN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0C70E23-A1CC-43C0-9991-62C00FB51320}" type="slidenum">
              <a:rPr lang="fr-FR" sz="1200" smtClean="0">
                <a:latin typeface="Gill Sans" panose="020B0604020202020204" charset="0"/>
              </a:rPr>
              <a:pPr algn="ctr"/>
              <a:t>36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163985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9115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Université Internationale du Japon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Comment cette université utilise-t-elle LinkedIn pour se connecter avec les anciens lauréats ?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 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CA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E259A-FAEC-432C-8C73-B322CEA1F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248" y="2132856"/>
            <a:ext cx="5718231" cy="3720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844A6A-3C2E-483D-9594-6EC8AFA2AC93}"/>
              </a:ext>
            </a:extLst>
          </p:cNvPr>
          <p:cNvSpPr txBox="1"/>
          <p:nvPr/>
        </p:nvSpPr>
        <p:spPr>
          <a:xfrm>
            <a:off x="304224" y="2761769"/>
            <a:ext cx="2611591" cy="246221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Raisons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d’ordre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social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Collaboration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professionnelle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Recommandations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Opportunités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d’emploi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RECHERCHE ET STRATÉGIES D’ENGAGEMENT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CE6B9F8-731A-4A39-A7D5-F26765BFD5BA}" type="slidenum">
              <a:rPr lang="fr-FR" sz="1200" smtClean="0">
                <a:latin typeface="Gill Sans" panose="020B0604020202020204" charset="0"/>
              </a:rPr>
              <a:pPr algn="ctr"/>
              <a:t>37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712242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547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cap="none" dirty="0">
                <a:solidFill>
                  <a:srgbClr val="17375E"/>
                </a:solidFill>
                <a:latin typeface="Gill Sans" panose="020B0604020202020204" charset="0"/>
                <a:ea typeface="Arial"/>
                <a:cs typeface="Arial"/>
              </a:rPr>
              <a:t>Activité pratique</a:t>
            </a:r>
            <a:endParaRPr lang="fr-FR" sz="2000" b="1" cap="none" dirty="0">
              <a:solidFill>
                <a:srgbClr val="17375E"/>
              </a:solidFill>
              <a:latin typeface="Gill Sans" panose="020B0604020202020204" charset="0"/>
              <a:ea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807" y="9237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17375E"/>
                </a:solidFill>
                <a:latin typeface="Gill Sans MT" panose="020B0502020104020203" pitchFamily="34" charset="0"/>
              </a:rPr>
              <a:t> </a:t>
            </a:r>
            <a:endParaRPr lang="fr-FR" sz="2400" dirty="0">
              <a:solidFill>
                <a:srgbClr val="17375E"/>
              </a:solidFill>
              <a:latin typeface="Gill Sans MT" panose="020B0502020104020203" pitchFamily="34" charset="0"/>
            </a:endParaRPr>
          </a:p>
          <a:p>
            <a:pPr lvl="1"/>
            <a:endParaRPr lang="fr-CA" sz="2400" dirty="0">
              <a:solidFill>
                <a:srgbClr val="17375E"/>
              </a:solidFill>
              <a:latin typeface="Gill Sans MT" panose="020B0502020104020203" pitchFamily="34" charset="0"/>
            </a:endParaRPr>
          </a:p>
          <a:p>
            <a:pPr lvl="1"/>
            <a:endParaRPr lang="fr-CA" sz="2400" dirty="0">
              <a:solidFill>
                <a:srgbClr val="17375E"/>
              </a:solidFill>
              <a:latin typeface="Gill Sans MT" panose="020B0502020104020203" pitchFamily="34" charset="0"/>
            </a:endParaRPr>
          </a:p>
          <a:p>
            <a:endParaRPr lang="fr-FR" sz="2400" dirty="0">
              <a:solidFill>
                <a:srgbClr val="17375E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614511-5C43-4039-805D-1E7DF751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25267"/>
              </p:ext>
            </p:extLst>
          </p:nvPr>
        </p:nvGraphicFramePr>
        <p:xfrm>
          <a:off x="856288" y="1484784"/>
          <a:ext cx="6884064" cy="4500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998066662"/>
                    </a:ext>
                  </a:extLst>
                </a:gridCol>
                <a:gridCol w="4147760">
                  <a:extLst>
                    <a:ext uri="{9D8B030D-6E8A-4147-A177-3AD203B41FA5}">
                      <a16:colId xmlns:a16="http://schemas.microsoft.com/office/drawing/2014/main" val="3961541558"/>
                    </a:ext>
                  </a:extLst>
                </a:gridCol>
              </a:tblGrid>
              <a:tr h="41276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" panose="020B0604020202020204" charset="0"/>
                        </a:rPr>
                        <a:t>Nom de </a:t>
                      </a:r>
                      <a:r>
                        <a:rPr lang="en-US" sz="1600" dirty="0" err="1">
                          <a:latin typeface="Gill Sans" panose="020B0604020202020204" charset="0"/>
                        </a:rPr>
                        <a:t>l’événement</a:t>
                      </a:r>
                      <a:r>
                        <a:rPr lang="en-US" sz="1600" dirty="0">
                          <a:latin typeface="Gill Sans" panose="020B0604020202020204" charset="0"/>
                        </a:rPr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7961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Gill Sans" panose="020B0604020202020204" charset="0"/>
                        </a:rPr>
                        <a:t>Ressources</a:t>
                      </a:r>
                      <a:r>
                        <a:rPr lang="en-US" sz="1600" dirty="0">
                          <a:latin typeface="Gill Sans" panose="020B0604020202020204" charset="0"/>
                        </a:rPr>
                        <a:t> et </a:t>
                      </a:r>
                      <a:r>
                        <a:rPr lang="en-US" sz="1600" dirty="0" err="1">
                          <a:latin typeface="Gill Sans" panose="020B0604020202020204" charset="0"/>
                        </a:rPr>
                        <a:t>rôles</a:t>
                      </a:r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20920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Public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cible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34489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Échéancier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57043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Budget et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soutien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12972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Stratégie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d’engagement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53815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Avantage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pour les 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56903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Soutien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des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entreprises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293682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Plan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suivi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37855"/>
                  </a:ext>
                </a:extLst>
              </a:tr>
              <a:tr h="418495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Autre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78815"/>
                  </a:ext>
                </a:extLst>
              </a:tr>
            </a:tbl>
          </a:graphicData>
        </a:graphic>
      </p:graphicFrame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PLANIFICATION D’UNE ACTIVITÉ DE LA STRATÉGIE D’ENGAGEMENT DES ALUMNI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389655D-2345-49B8-A496-E6B0C55771A7}" type="slidenum">
              <a:rPr lang="fr-FR" sz="1200" smtClean="0">
                <a:latin typeface="Gill Sans" panose="020B0604020202020204" charset="0"/>
              </a:rPr>
              <a:pPr algn="ctr"/>
              <a:t>38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986841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726" y="1293091"/>
            <a:ext cx="6165272" cy="42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QUESTIONS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4269A1C-8648-43A3-AAC6-FA8CC1685C07}" type="slidenum">
              <a:rPr lang="fr-FR" sz="1200" smtClean="0">
                <a:latin typeface="Gill Sans" panose="020B0604020202020204" charset="0"/>
              </a:rPr>
              <a:pPr algn="ctr"/>
              <a:t>39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1846263" y="984250"/>
            <a:ext cx="6324600" cy="615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1600" dirty="0">
              <a:solidFill>
                <a:srgbClr val="002A6C"/>
              </a:solidFill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OBJECTIFS D’APPRENTISSAGE </a:t>
            </a:r>
          </a:p>
        </p:txBody>
      </p:sp>
      <p:sp>
        <p:nvSpPr>
          <p:cNvPr id="9222" name="AutoShape 14" descr="List free icon"/>
          <p:cNvSpPr>
            <a:spLocks noChangeAspect="1" noChangeArrowheads="1"/>
          </p:cNvSpPr>
          <p:nvPr/>
        </p:nvSpPr>
        <p:spPr bwMode="auto">
          <a:xfrm>
            <a:off x="176213" y="-182563"/>
            <a:ext cx="1670050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4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0" y="2443851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5" y="321306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" y="4811811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8" y="4001325"/>
            <a:ext cx="5476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lipart - &lt;strong&gt;Idee&lt;/strong&gt; / ide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88" y="1597645"/>
            <a:ext cx="603609" cy="612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44C91-E125-46BD-B09F-B0119E0C18ED}"/>
              </a:ext>
            </a:extLst>
          </p:cNvPr>
          <p:cNvSpPr txBox="1"/>
          <p:nvPr/>
        </p:nvSpPr>
        <p:spPr>
          <a:xfrm>
            <a:off x="1043608" y="1647436"/>
            <a:ext cx="7795592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Décrire l’importance et l’intérêt de l'engagement des </a:t>
            </a:r>
            <a:r>
              <a:rPr lang="fr-FR" sz="1800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 aussi bien pour les anciens lauréats que pour le Career Center et l‘Institut de formation / Université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6732E-FD09-4C62-8264-D08EDE8B434B}"/>
              </a:ext>
            </a:extLst>
          </p:cNvPr>
          <p:cNvSpPr txBox="1"/>
          <p:nvPr/>
        </p:nvSpPr>
        <p:spPr>
          <a:xfrm>
            <a:off x="1043608" y="2550450"/>
            <a:ext cx="6686177" cy="26622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Concevoir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activités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et services </a:t>
            </a:r>
            <a:r>
              <a:rPr lang="en-US" sz="1800" i="1" dirty="0">
                <a:solidFill>
                  <a:srgbClr val="17375E"/>
                </a:solidFill>
                <a:latin typeface="Gill Sans" panose="020B0604020202020204" charset="0"/>
              </a:rPr>
              <a:t>pour et par 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les Alumni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D0E27-F137-41EC-9ED5-365663343222}"/>
              </a:ext>
            </a:extLst>
          </p:cNvPr>
          <p:cNvSpPr txBox="1"/>
          <p:nvPr/>
        </p:nvSpPr>
        <p:spPr>
          <a:xfrm>
            <a:off x="1043608" y="3345574"/>
            <a:ext cx="7948439" cy="25885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Définir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stratégies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pour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l’engagement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des Alumni au sein et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en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dehors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du campus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F9E0B-8942-4E51-9F73-8327C578E502}"/>
              </a:ext>
            </a:extLst>
          </p:cNvPr>
          <p:cNvSpPr txBox="1"/>
          <p:nvPr/>
        </p:nvSpPr>
        <p:spPr>
          <a:xfrm>
            <a:off x="1043608" y="4867164"/>
            <a:ext cx="7893420" cy="52270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Élaborer un planning pour au moins une nouvelle initiative d’engagement des </a:t>
            </a:r>
            <a:r>
              <a:rPr lang="fr-FR" sz="1800" dirty="0" err="1">
                <a:solidFill>
                  <a:srgbClr val="17375E"/>
                </a:solidFill>
                <a:latin typeface="Gill Sans" panose="020B0604020202020204" charset="0"/>
              </a:rPr>
              <a:t>Alumni</a:t>
            </a: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, à organiser par le Career Center</a:t>
            </a:r>
            <a:endParaRPr lang="en-US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F4FC4-48FA-4958-AB7D-558488384F30}"/>
              </a:ext>
            </a:extLst>
          </p:cNvPr>
          <p:cNvSpPr txBox="1"/>
          <p:nvPr/>
        </p:nvSpPr>
        <p:spPr>
          <a:xfrm>
            <a:off x="1043608" y="4141262"/>
            <a:ext cx="7145782" cy="26622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Utiliser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les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outils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réseaux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sociaux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pour </a:t>
            </a:r>
            <a:r>
              <a:rPr lang="en-US" sz="1800" dirty="0" err="1">
                <a:solidFill>
                  <a:srgbClr val="17375E"/>
                </a:solidFill>
                <a:latin typeface="Gill Sans" panose="020B0604020202020204" charset="0"/>
              </a:rPr>
              <a:t>l’engagement</a:t>
            </a:r>
            <a:r>
              <a:rPr lang="en-US" sz="1800" dirty="0">
                <a:solidFill>
                  <a:srgbClr val="17375E"/>
                </a:solidFill>
                <a:latin typeface="Gill Sans" panose="020B0604020202020204" charset="0"/>
              </a:rPr>
              <a:t> des Alumni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E7F9E0B-8942-4E51-9F73-8327C578E502}"/>
              </a:ext>
            </a:extLst>
          </p:cNvPr>
          <p:cNvSpPr txBox="1"/>
          <p:nvPr/>
        </p:nvSpPr>
        <p:spPr>
          <a:xfrm>
            <a:off x="278980" y="980728"/>
            <a:ext cx="7893420" cy="2647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À la fin de cette formation, les participants seront en mesure de :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9EF4370-A40F-481D-9F73-63F85766659E}" type="slidenum">
              <a:rPr lang="fr-FR" sz="1200" smtClean="0">
                <a:latin typeface="Gill Sans" panose="020B0604020202020204" charset="0"/>
              </a:rPr>
              <a:pPr algn="ctr"/>
              <a:t>4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1538904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901700" y="3103981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ill Sans"/>
              <a:buNone/>
            </a:pPr>
            <a:r>
              <a:rPr lang="fr-FR" sz="3600" cap="none" dirty="0">
                <a:solidFill>
                  <a:srgbClr val="FFFFFF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Merci pour votre attention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A0761D2-92B3-4EE2-AB3E-4491D7C99C84}" type="slidenum">
              <a:rPr lang="fr-FR" sz="1200" smtClean="0">
                <a:latin typeface="Gill Sans" panose="020B0604020202020204" charset="0"/>
              </a:rPr>
              <a:pPr algn="ctr"/>
              <a:t>40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225" y="958850"/>
            <a:ext cx="8534400" cy="494186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1 : Aperçu général sur la mobilisation et l’engagement des </a:t>
            </a:r>
            <a:r>
              <a:rPr lang="fr-CA" sz="1600" b="1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endParaRPr lang="fr-FR" sz="1600" b="1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Pourquoi travailler avec les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? 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Comment travailler avec les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? 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2 : Les </a:t>
            </a:r>
            <a:r>
              <a:rPr lang="fr-FR" sz="1600" b="1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et les services de carrière </a:t>
            </a: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L’engagement des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à travers les services de carrière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Exemples concrets d’activités et initiatives </a:t>
            </a:r>
            <a:r>
              <a:rPr lang="fr-CA" sz="1600" b="1" i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pour</a:t>
            </a:r>
            <a:r>
              <a:rPr lang="fr-CA" sz="1600" i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Exemple concret d’activité et initiative </a:t>
            </a:r>
            <a:r>
              <a:rPr lang="fr-CA" sz="1600" b="1" i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par 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3 : L’engagement des </a:t>
            </a:r>
            <a:r>
              <a:rPr lang="fr-CA" sz="1600" b="1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les Career </a:t>
            </a:r>
            <a:r>
              <a:rPr lang="fr-CA" sz="1600" b="1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Centers</a:t>
            </a: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et l’institution hôte </a:t>
            </a:r>
            <a:endParaRPr lang="fr-FR" sz="1600" b="1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Comités de conseil des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Programme ambassadeur 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Programme de mentorat 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4 : Planification d’activités </a:t>
            </a:r>
            <a:r>
              <a:rPr lang="fr-CA" sz="1600" b="1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: exemples concrets et activités pratiques </a:t>
            </a:r>
            <a:endParaRPr lang="fr-FR" sz="1600" b="1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Le magazine des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Les réunions des </a:t>
            </a:r>
            <a:r>
              <a:rPr lang="fr-CA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A" sz="1600" b="1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5 : Recherche et stratégies d’engagement des </a:t>
            </a:r>
            <a:r>
              <a:rPr lang="fr-CA" sz="1600" b="1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endParaRPr lang="fr-FR" sz="1600" b="1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Stratégies de recherche via LinkedIn</a:t>
            </a:r>
            <a:endParaRPr lang="fr-FR" sz="1600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Planification d’une activité de la </a:t>
            </a:r>
            <a:r>
              <a:rPr lang="fr-CA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stratégie d’engagement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1600" dirty="0" err="1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CA" dirty="0"/>
              <a:t>PLAN DE LA FORMATION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DC0B0AE-5551-41B1-855C-5414B4B7AD70}" type="slidenum">
              <a:rPr lang="fr-FR" sz="1200" smtClean="0">
                <a:latin typeface="Gill Sans" panose="020B0604020202020204" charset="0"/>
              </a:rPr>
              <a:pPr algn="ctr"/>
              <a:t>5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158007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95536" y="1988840"/>
            <a:ext cx="8352928" cy="1501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1 : </a:t>
            </a:r>
          </a:p>
          <a:p>
            <a:pPr algn="ctr"/>
            <a:r>
              <a:rPr lang="fr-CA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Aperçu général sur la mobilisation et l’engagement des </a:t>
            </a:r>
            <a:r>
              <a:rPr lang="fr-CA" sz="2800" dirty="0" err="1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endParaRPr lang="fr-FR" sz="2800" dirty="0">
              <a:solidFill>
                <a:schemeClr val="bg1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ill Sans"/>
              <a:buNone/>
            </a:pPr>
            <a:endParaRPr lang="fr-FR" sz="2800" cap="none" dirty="0">
              <a:solidFill>
                <a:srgbClr val="FFFFFF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FA46101-8F1C-4851-BA26-C6774C8D3198}" type="slidenum">
              <a:rPr lang="fr-FR" sz="1200" smtClean="0">
                <a:latin typeface="Gill Sans" panose="020B0604020202020204" charset="0"/>
              </a:rPr>
              <a:pPr algn="ctr"/>
              <a:t>6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97599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SzPct val="25000"/>
              <a:defRPr/>
            </a:pP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</a:rPr>
              <a:t>Avantages de travailler avec les anciens lauréats :</a:t>
            </a:r>
          </a:p>
          <a:p>
            <a:pPr marL="536575" indent="-3571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Renforcer le positionnement du Career Center</a:t>
            </a:r>
          </a:p>
          <a:p>
            <a:pPr marL="536575" indent="-3571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Faciliter le réseautage avec le marché du travail</a:t>
            </a:r>
          </a:p>
          <a:p>
            <a:pPr marL="536575" indent="-3571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Renforcer l’attachement des anciens à l’institution hôte</a:t>
            </a:r>
          </a:p>
          <a:p>
            <a:pPr marL="536575" indent="-3571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Ressources pour la préparation des étudiants au marché du travail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POURQUOI TRAVAILLER AVEC LES ALUMNI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E751D86-AC5A-4B40-9131-9CC6993F04DF}" type="slidenum">
              <a:rPr lang="fr-FR" sz="1200" smtClean="0">
                <a:latin typeface="Gill Sans" panose="020B0604020202020204" charset="0"/>
              </a:rPr>
              <a:pPr algn="ctr"/>
              <a:t>7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23931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COMMENT TRAVAILLER AVEC LES ALUMNI ? </a:t>
            </a:r>
          </a:p>
        </p:txBody>
      </p:sp>
      <p:sp>
        <p:nvSpPr>
          <p:cNvPr id="8" name="Shape 52"/>
          <p:cNvSpPr txBox="1"/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SzPct val="25000"/>
              <a:defRPr/>
            </a:pP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</a:rPr>
              <a:t>Exemples de collaborations possibles avec les anciens lauréats :</a:t>
            </a:r>
          </a:p>
          <a:p>
            <a:pPr marL="357188" indent="-2809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solidFill>
                  <a:srgbClr val="17375E"/>
                </a:solidFill>
                <a:latin typeface="Gill Sans" panose="020B0604020202020204" charset="0"/>
              </a:rPr>
              <a:t>Guest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 speakers</a:t>
            </a:r>
          </a:p>
          <a:p>
            <a:pPr marL="357188" indent="-2809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Mise en contact avec les employeurs</a:t>
            </a:r>
          </a:p>
          <a:p>
            <a:pPr marL="357188" indent="-2809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sym typeface="Arial"/>
              </a:rPr>
              <a:t>Simulations d’entretien d’embauche</a:t>
            </a:r>
          </a:p>
          <a:p>
            <a:pPr marL="357188" indent="-2809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Bénévolat pour les événements du Career Center</a:t>
            </a:r>
          </a:p>
          <a:p>
            <a:pPr marL="357188" indent="-2809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sym typeface="Arial"/>
              </a:rPr>
              <a:t>Stages d’observation / Job </a:t>
            </a:r>
            <a:r>
              <a:rPr lang="fr-CA" sz="2000" b="0" i="0" u="none" strike="noStrike" cap="none" dirty="0" err="1">
                <a:solidFill>
                  <a:srgbClr val="17375E"/>
                </a:solidFill>
                <a:latin typeface="Gill Sans" panose="020B0604020202020204" charset="0"/>
                <a:sym typeface="Arial"/>
              </a:rPr>
              <a:t>shadowing</a:t>
            </a:r>
            <a:endParaRPr lang="fr-CA" sz="2000" b="0" i="0" u="none" strike="noStrike" cap="none" dirty="0">
              <a:solidFill>
                <a:srgbClr val="17375E"/>
              </a:solidFill>
              <a:latin typeface="Gill Sans" panose="020B0604020202020204" charset="0"/>
              <a:sym typeface="Arial"/>
            </a:endParaRPr>
          </a:p>
          <a:p>
            <a:pPr marL="357188" indent="-28098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Entretien informationnel</a:t>
            </a: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E9862EB-6E5C-462C-9E85-8D4E76CCED66}" type="slidenum">
              <a:rPr lang="fr-FR" sz="1200" smtClean="0">
                <a:latin typeface="Gill Sans" panose="020B0604020202020204" charset="0"/>
              </a:rPr>
              <a:pPr algn="ctr"/>
              <a:t>8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321411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95536" y="1988840"/>
            <a:ext cx="8352928" cy="1501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Section 2 :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 err="1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fr-FR" sz="2800" dirty="0">
                <a:solidFill>
                  <a:schemeClr val="bg1"/>
                </a:solidFill>
                <a:latin typeface="Gill Sans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et les services de carrière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D62976A-E7E7-41B0-8794-41BA436EE84A}" type="slidenum">
              <a:rPr lang="fr-FR" sz="1200" smtClean="0">
                <a:latin typeface="Gill Sans" panose="020B0604020202020204" charset="0"/>
              </a:rPr>
              <a:pPr algn="ctr"/>
              <a:t>9</a:t>
            </a:fld>
            <a:r>
              <a:rPr lang="fr-FR" sz="1200">
                <a:latin typeface="Gill Sans" panose="020B0604020202020204" charset="0"/>
              </a:rPr>
              <a:t> / 40</a:t>
            </a:r>
          </a:p>
        </p:txBody>
      </p:sp>
    </p:spTree>
    <p:extLst>
      <p:ext uri="{BB962C8B-B14F-4D97-AF65-F5344CB8AC3E}">
        <p14:creationId xmlns:p14="http://schemas.microsoft.com/office/powerpoint/2010/main" val="978423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2410</Words>
  <Application>Microsoft Office PowerPoint</Application>
  <PresentationFormat>On-screen Show (4:3)</PresentationFormat>
  <Paragraphs>393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Gill Sans</vt:lpstr>
      <vt:lpstr>Calibri</vt:lpstr>
      <vt:lpstr>Arial</vt:lpstr>
      <vt:lpstr>Wingdings</vt:lpstr>
      <vt:lpstr>Gill Sans MT</vt:lpstr>
      <vt:lpstr>Thème Office</vt:lpstr>
      <vt:lpstr>Content empty</vt:lpstr>
      <vt:lpstr>Back cover</vt:lpstr>
      <vt:lpstr>Diapositive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Gouin</dc:creator>
  <cp:lastModifiedBy>Saad EL MALKI</cp:lastModifiedBy>
  <cp:revision>181</cp:revision>
  <cp:lastPrinted>2019-03-15T09:20:52Z</cp:lastPrinted>
  <dcterms:modified xsi:type="dcterms:W3CDTF">2019-06-23T22:36:32Z</dcterms:modified>
</cp:coreProperties>
</file>